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37"/>
  </p:notesMasterIdLst>
  <p:sldIdLst>
    <p:sldId id="256" r:id="rId2"/>
    <p:sldId id="267" r:id="rId3"/>
    <p:sldId id="370" r:id="rId4"/>
    <p:sldId id="329" r:id="rId5"/>
    <p:sldId id="376" r:id="rId6"/>
    <p:sldId id="354" r:id="rId7"/>
    <p:sldId id="382" r:id="rId8"/>
    <p:sldId id="288" r:id="rId9"/>
    <p:sldId id="260" r:id="rId10"/>
    <p:sldId id="353" r:id="rId11"/>
    <p:sldId id="261" r:id="rId12"/>
    <p:sldId id="357" r:id="rId13"/>
    <p:sldId id="301" r:id="rId14"/>
    <p:sldId id="278" r:id="rId15"/>
    <p:sldId id="355" r:id="rId16"/>
    <p:sldId id="356" r:id="rId17"/>
    <p:sldId id="330" r:id="rId18"/>
    <p:sldId id="358" r:id="rId19"/>
    <p:sldId id="345" r:id="rId20"/>
    <p:sldId id="375" r:id="rId21"/>
    <p:sldId id="377" r:id="rId22"/>
    <p:sldId id="378" r:id="rId23"/>
    <p:sldId id="380" r:id="rId24"/>
    <p:sldId id="385" r:id="rId25"/>
    <p:sldId id="384" r:id="rId26"/>
    <p:sldId id="391" r:id="rId27"/>
    <p:sldId id="392" r:id="rId28"/>
    <p:sldId id="383" r:id="rId29"/>
    <p:sldId id="386" r:id="rId30"/>
    <p:sldId id="387" r:id="rId31"/>
    <p:sldId id="388" r:id="rId32"/>
    <p:sldId id="389" r:id="rId33"/>
    <p:sldId id="379" r:id="rId34"/>
    <p:sldId id="373" r:id="rId35"/>
    <p:sldId id="374"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300"/>
    <a:srgbClr val="472F34"/>
    <a:srgbClr val="64EA7E"/>
    <a:srgbClr val="1F3C6F"/>
    <a:srgbClr val="FF3300"/>
    <a:srgbClr val="8A0000"/>
    <a:srgbClr val="FFFFFF"/>
    <a:srgbClr val="C80000"/>
    <a:srgbClr val="CBF7FD"/>
    <a:srgbClr val="F4FD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74" autoAdjust="0"/>
    <p:restoredTop sz="82937" autoAdjust="0"/>
  </p:normalViewPr>
  <p:slideViewPr>
    <p:cSldViewPr snapToGrid="0">
      <p:cViewPr varScale="1">
        <p:scale>
          <a:sx n="83" d="100"/>
          <a:sy n="83" d="100"/>
        </p:scale>
        <p:origin x="624" y="6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mington, Derek" userId="e3e0ed7d-94fb-4ca8-b540-08ebe77cb486" providerId="ADAL" clId="{7CE6F6CD-03B5-4CDE-8EAE-52D9DEBC1CB7}"/>
    <pc:docChg chg="modSld">
      <pc:chgData name="Hemington, Derek" userId="e3e0ed7d-94fb-4ca8-b540-08ebe77cb486" providerId="ADAL" clId="{7CE6F6CD-03B5-4CDE-8EAE-52D9DEBC1CB7}" dt="2022-09-22T16:07:33.611" v="27" actId="14100"/>
      <pc:docMkLst>
        <pc:docMk/>
      </pc:docMkLst>
      <pc:sldChg chg="modSp">
        <pc:chgData name="Hemington, Derek" userId="e3e0ed7d-94fb-4ca8-b540-08ebe77cb486" providerId="ADAL" clId="{7CE6F6CD-03B5-4CDE-8EAE-52D9DEBC1CB7}" dt="2022-09-22T16:07:33.611" v="27" actId="14100"/>
        <pc:sldMkLst>
          <pc:docMk/>
          <pc:sldMk cId="2816596577" sldId="260"/>
        </pc:sldMkLst>
        <pc:spChg chg="mod">
          <ac:chgData name="Hemington, Derek" userId="e3e0ed7d-94fb-4ca8-b540-08ebe77cb486" providerId="ADAL" clId="{7CE6F6CD-03B5-4CDE-8EAE-52D9DEBC1CB7}" dt="2022-09-22T16:07:33.611" v="27" actId="14100"/>
          <ac:spMkLst>
            <pc:docMk/>
            <pc:sldMk cId="2816596577" sldId="260"/>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50FE6E-6405-464A-97AF-01C47BD75896}" type="doc">
      <dgm:prSet loTypeId="urn:microsoft.com/office/officeart/2005/8/layout/process1" loCatId="process" qsTypeId="urn:microsoft.com/office/officeart/2005/8/quickstyle/simple1" qsCatId="simple" csTypeId="urn:microsoft.com/office/officeart/2005/8/colors/accent0_3" csCatId="mainScheme" phldr="1"/>
      <dgm:spPr/>
    </dgm:pt>
    <dgm:pt modelId="{A098E0BD-1D83-4489-8151-CB444DB6FF00}">
      <dgm:prSet phldrT="[Text]"/>
      <dgm:spPr/>
      <dgm:t>
        <a:bodyPr/>
        <a:lstStyle/>
        <a:p>
          <a:r>
            <a:rPr lang="en-CA" dirty="0"/>
            <a:t>Plan</a:t>
          </a:r>
        </a:p>
      </dgm:t>
    </dgm:pt>
    <dgm:pt modelId="{FA919F57-2274-4A3C-85D3-97A53AF5DE45}" type="parTrans" cxnId="{1148453F-114B-4840-962F-207C46C74132}">
      <dgm:prSet/>
      <dgm:spPr/>
      <dgm:t>
        <a:bodyPr/>
        <a:lstStyle/>
        <a:p>
          <a:endParaRPr lang="en-CA"/>
        </a:p>
      </dgm:t>
    </dgm:pt>
    <dgm:pt modelId="{C05B7016-404F-4752-9AA2-7270C9B3BF2C}" type="sibTrans" cxnId="{1148453F-114B-4840-962F-207C46C74132}">
      <dgm:prSet/>
      <dgm:spPr/>
      <dgm:t>
        <a:bodyPr/>
        <a:lstStyle/>
        <a:p>
          <a:endParaRPr lang="en-CA"/>
        </a:p>
      </dgm:t>
    </dgm:pt>
    <dgm:pt modelId="{CF2D47A1-83AC-4D4D-B970-30E218EBB223}">
      <dgm:prSet phldrT="[Text]"/>
      <dgm:spPr/>
      <dgm:t>
        <a:bodyPr/>
        <a:lstStyle/>
        <a:p>
          <a:r>
            <a:rPr lang="en-CA" dirty="0"/>
            <a:t>Do</a:t>
          </a:r>
        </a:p>
      </dgm:t>
    </dgm:pt>
    <dgm:pt modelId="{D45DB066-4E35-4A72-A937-4135BE35AD0B}" type="parTrans" cxnId="{A295F057-0AB0-43F3-B5A3-0032FDD70DEC}">
      <dgm:prSet/>
      <dgm:spPr/>
      <dgm:t>
        <a:bodyPr/>
        <a:lstStyle/>
        <a:p>
          <a:endParaRPr lang="en-CA"/>
        </a:p>
      </dgm:t>
    </dgm:pt>
    <dgm:pt modelId="{2429DD8E-DF97-4A06-A0E4-631295DF5D6C}" type="sibTrans" cxnId="{A295F057-0AB0-43F3-B5A3-0032FDD70DEC}">
      <dgm:prSet/>
      <dgm:spPr/>
      <dgm:t>
        <a:bodyPr/>
        <a:lstStyle/>
        <a:p>
          <a:endParaRPr lang="en-CA"/>
        </a:p>
      </dgm:t>
    </dgm:pt>
    <dgm:pt modelId="{45B7FC7C-8D28-4A25-8C3D-1A9EB6FAF853}">
      <dgm:prSet phldrT="[Text]"/>
      <dgm:spPr/>
      <dgm:t>
        <a:bodyPr/>
        <a:lstStyle/>
        <a:p>
          <a:r>
            <a:rPr lang="en-CA" dirty="0"/>
            <a:t>Control</a:t>
          </a:r>
        </a:p>
      </dgm:t>
    </dgm:pt>
    <dgm:pt modelId="{13F12EF3-FFC4-4797-8783-0E7A67EC35FF}" type="parTrans" cxnId="{ED053553-C485-4FF2-B06B-2A9B4E2BE41E}">
      <dgm:prSet/>
      <dgm:spPr/>
      <dgm:t>
        <a:bodyPr/>
        <a:lstStyle/>
        <a:p>
          <a:endParaRPr lang="en-CA"/>
        </a:p>
      </dgm:t>
    </dgm:pt>
    <dgm:pt modelId="{9D0F86FA-B2A1-4236-AEBB-5B839351AEFB}" type="sibTrans" cxnId="{ED053553-C485-4FF2-B06B-2A9B4E2BE41E}">
      <dgm:prSet/>
      <dgm:spPr/>
      <dgm:t>
        <a:bodyPr/>
        <a:lstStyle/>
        <a:p>
          <a:endParaRPr lang="en-CA"/>
        </a:p>
      </dgm:t>
    </dgm:pt>
    <dgm:pt modelId="{DD5A8B67-B577-4389-8802-BE591DF680D5}" type="pres">
      <dgm:prSet presAssocID="{8850FE6E-6405-464A-97AF-01C47BD75896}" presName="Name0" presStyleCnt="0">
        <dgm:presLayoutVars>
          <dgm:dir/>
          <dgm:resizeHandles val="exact"/>
        </dgm:presLayoutVars>
      </dgm:prSet>
      <dgm:spPr/>
    </dgm:pt>
    <dgm:pt modelId="{9C148AFD-4DC6-4690-ADD9-68592A743EFD}" type="pres">
      <dgm:prSet presAssocID="{A098E0BD-1D83-4489-8151-CB444DB6FF00}" presName="node" presStyleLbl="node1" presStyleIdx="0" presStyleCnt="3">
        <dgm:presLayoutVars>
          <dgm:bulletEnabled val="1"/>
        </dgm:presLayoutVars>
      </dgm:prSet>
      <dgm:spPr/>
    </dgm:pt>
    <dgm:pt modelId="{F72E8769-4BA2-424C-9BB6-8082A202F5FE}" type="pres">
      <dgm:prSet presAssocID="{C05B7016-404F-4752-9AA2-7270C9B3BF2C}" presName="sibTrans" presStyleLbl="sibTrans2D1" presStyleIdx="0" presStyleCnt="2"/>
      <dgm:spPr/>
    </dgm:pt>
    <dgm:pt modelId="{DA1B1F92-C0A7-43E5-B34A-6EE7D74B762D}" type="pres">
      <dgm:prSet presAssocID="{C05B7016-404F-4752-9AA2-7270C9B3BF2C}" presName="connectorText" presStyleLbl="sibTrans2D1" presStyleIdx="0" presStyleCnt="2"/>
      <dgm:spPr/>
    </dgm:pt>
    <dgm:pt modelId="{A7C1ED5E-4723-4854-9D1B-06A916F2C193}" type="pres">
      <dgm:prSet presAssocID="{CF2D47A1-83AC-4D4D-B970-30E218EBB223}" presName="node" presStyleLbl="node1" presStyleIdx="1" presStyleCnt="3">
        <dgm:presLayoutVars>
          <dgm:bulletEnabled val="1"/>
        </dgm:presLayoutVars>
      </dgm:prSet>
      <dgm:spPr/>
    </dgm:pt>
    <dgm:pt modelId="{C5366A43-2E3A-4F53-9078-48723BE9DD18}" type="pres">
      <dgm:prSet presAssocID="{2429DD8E-DF97-4A06-A0E4-631295DF5D6C}" presName="sibTrans" presStyleLbl="sibTrans2D1" presStyleIdx="1" presStyleCnt="2"/>
      <dgm:spPr/>
    </dgm:pt>
    <dgm:pt modelId="{106090B0-4AFB-40D9-ABEB-3D0D1256CED5}" type="pres">
      <dgm:prSet presAssocID="{2429DD8E-DF97-4A06-A0E4-631295DF5D6C}" presName="connectorText" presStyleLbl="sibTrans2D1" presStyleIdx="1" presStyleCnt="2"/>
      <dgm:spPr/>
    </dgm:pt>
    <dgm:pt modelId="{8C8B0A11-24CE-4FFD-B955-7992480D81E1}" type="pres">
      <dgm:prSet presAssocID="{45B7FC7C-8D28-4A25-8C3D-1A9EB6FAF853}" presName="node" presStyleLbl="node1" presStyleIdx="2" presStyleCnt="3">
        <dgm:presLayoutVars>
          <dgm:bulletEnabled val="1"/>
        </dgm:presLayoutVars>
      </dgm:prSet>
      <dgm:spPr/>
    </dgm:pt>
  </dgm:ptLst>
  <dgm:cxnLst>
    <dgm:cxn modelId="{C246161A-4134-4B3B-B4E8-E4EB2F99248F}" type="presOf" srcId="{8850FE6E-6405-464A-97AF-01C47BD75896}" destId="{DD5A8B67-B577-4389-8802-BE591DF680D5}" srcOrd="0" destOrd="0" presId="urn:microsoft.com/office/officeart/2005/8/layout/process1"/>
    <dgm:cxn modelId="{1148453F-114B-4840-962F-207C46C74132}" srcId="{8850FE6E-6405-464A-97AF-01C47BD75896}" destId="{A098E0BD-1D83-4489-8151-CB444DB6FF00}" srcOrd="0" destOrd="0" parTransId="{FA919F57-2274-4A3C-85D3-97A53AF5DE45}" sibTransId="{C05B7016-404F-4752-9AA2-7270C9B3BF2C}"/>
    <dgm:cxn modelId="{ED053553-C485-4FF2-B06B-2A9B4E2BE41E}" srcId="{8850FE6E-6405-464A-97AF-01C47BD75896}" destId="{45B7FC7C-8D28-4A25-8C3D-1A9EB6FAF853}" srcOrd="2" destOrd="0" parTransId="{13F12EF3-FFC4-4797-8783-0E7A67EC35FF}" sibTransId="{9D0F86FA-B2A1-4236-AEBB-5B839351AEFB}"/>
    <dgm:cxn modelId="{A295F057-0AB0-43F3-B5A3-0032FDD70DEC}" srcId="{8850FE6E-6405-464A-97AF-01C47BD75896}" destId="{CF2D47A1-83AC-4D4D-B970-30E218EBB223}" srcOrd="1" destOrd="0" parTransId="{D45DB066-4E35-4A72-A937-4135BE35AD0B}" sibTransId="{2429DD8E-DF97-4A06-A0E4-631295DF5D6C}"/>
    <dgm:cxn modelId="{D09B4094-A276-4D37-89C5-657327E8A3F5}" type="presOf" srcId="{2429DD8E-DF97-4A06-A0E4-631295DF5D6C}" destId="{106090B0-4AFB-40D9-ABEB-3D0D1256CED5}" srcOrd="1" destOrd="0" presId="urn:microsoft.com/office/officeart/2005/8/layout/process1"/>
    <dgm:cxn modelId="{4B8146A6-1EC3-4637-8D6A-A564814B2F74}" type="presOf" srcId="{C05B7016-404F-4752-9AA2-7270C9B3BF2C}" destId="{F72E8769-4BA2-424C-9BB6-8082A202F5FE}" srcOrd="0" destOrd="0" presId="urn:microsoft.com/office/officeart/2005/8/layout/process1"/>
    <dgm:cxn modelId="{4C6A08BD-5798-4A1D-872C-F38C6630A7D7}" type="presOf" srcId="{45B7FC7C-8D28-4A25-8C3D-1A9EB6FAF853}" destId="{8C8B0A11-24CE-4FFD-B955-7992480D81E1}" srcOrd="0" destOrd="0" presId="urn:microsoft.com/office/officeart/2005/8/layout/process1"/>
    <dgm:cxn modelId="{458C11E9-2147-4157-AA7C-9C84F1665A28}" type="presOf" srcId="{CF2D47A1-83AC-4D4D-B970-30E218EBB223}" destId="{A7C1ED5E-4723-4854-9D1B-06A916F2C193}" srcOrd="0" destOrd="0" presId="urn:microsoft.com/office/officeart/2005/8/layout/process1"/>
    <dgm:cxn modelId="{148C7DEB-5164-47A3-B52E-ADFEE4460EB5}" type="presOf" srcId="{2429DD8E-DF97-4A06-A0E4-631295DF5D6C}" destId="{C5366A43-2E3A-4F53-9078-48723BE9DD18}" srcOrd="0" destOrd="0" presId="urn:microsoft.com/office/officeart/2005/8/layout/process1"/>
    <dgm:cxn modelId="{8FCFE2EB-F8DE-4215-96FE-4BD4DD824677}" type="presOf" srcId="{A098E0BD-1D83-4489-8151-CB444DB6FF00}" destId="{9C148AFD-4DC6-4690-ADD9-68592A743EFD}" srcOrd="0" destOrd="0" presId="urn:microsoft.com/office/officeart/2005/8/layout/process1"/>
    <dgm:cxn modelId="{9171F8F8-F762-4F7D-828B-C09CCB81023D}" type="presOf" srcId="{C05B7016-404F-4752-9AA2-7270C9B3BF2C}" destId="{DA1B1F92-C0A7-43E5-B34A-6EE7D74B762D}" srcOrd="1" destOrd="0" presId="urn:microsoft.com/office/officeart/2005/8/layout/process1"/>
    <dgm:cxn modelId="{1A641570-4B1E-43E7-A932-97F7E55C2DEC}" type="presParOf" srcId="{DD5A8B67-B577-4389-8802-BE591DF680D5}" destId="{9C148AFD-4DC6-4690-ADD9-68592A743EFD}" srcOrd="0" destOrd="0" presId="urn:microsoft.com/office/officeart/2005/8/layout/process1"/>
    <dgm:cxn modelId="{2406282A-9EC2-41F5-BFF7-456A5D730335}" type="presParOf" srcId="{DD5A8B67-B577-4389-8802-BE591DF680D5}" destId="{F72E8769-4BA2-424C-9BB6-8082A202F5FE}" srcOrd="1" destOrd="0" presId="urn:microsoft.com/office/officeart/2005/8/layout/process1"/>
    <dgm:cxn modelId="{4D7BF46C-8D01-4BFA-81B8-5A88B9A1E1D0}" type="presParOf" srcId="{F72E8769-4BA2-424C-9BB6-8082A202F5FE}" destId="{DA1B1F92-C0A7-43E5-B34A-6EE7D74B762D}" srcOrd="0" destOrd="0" presId="urn:microsoft.com/office/officeart/2005/8/layout/process1"/>
    <dgm:cxn modelId="{3FE67790-573A-4FE2-86DB-747BAF2E6F3C}" type="presParOf" srcId="{DD5A8B67-B577-4389-8802-BE591DF680D5}" destId="{A7C1ED5E-4723-4854-9D1B-06A916F2C193}" srcOrd="2" destOrd="0" presId="urn:microsoft.com/office/officeart/2005/8/layout/process1"/>
    <dgm:cxn modelId="{39B1CB88-3791-4A58-86F3-E721D3B3C96E}" type="presParOf" srcId="{DD5A8B67-B577-4389-8802-BE591DF680D5}" destId="{C5366A43-2E3A-4F53-9078-48723BE9DD18}" srcOrd="3" destOrd="0" presId="urn:microsoft.com/office/officeart/2005/8/layout/process1"/>
    <dgm:cxn modelId="{807312E9-2941-401A-A5C3-C4EF348B5B3E}" type="presParOf" srcId="{C5366A43-2E3A-4F53-9078-48723BE9DD18}" destId="{106090B0-4AFB-40D9-ABEB-3D0D1256CED5}" srcOrd="0" destOrd="0" presId="urn:microsoft.com/office/officeart/2005/8/layout/process1"/>
    <dgm:cxn modelId="{EB67CC4B-088D-43A7-BBDB-349BFFAC02AB}" type="presParOf" srcId="{DD5A8B67-B577-4389-8802-BE591DF680D5}" destId="{8C8B0A11-24CE-4FFD-B955-7992480D81E1}"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148AFD-4DC6-4690-ADD9-68592A743EFD}">
      <dsp:nvSpPr>
        <dsp:cNvPr id="0" name=""/>
        <dsp:cNvSpPr/>
      </dsp:nvSpPr>
      <dsp:spPr>
        <a:xfrm>
          <a:off x="4870" y="0"/>
          <a:ext cx="1455638" cy="39433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CA" sz="1700" kern="1200" dirty="0"/>
            <a:t>Plan</a:t>
          </a:r>
        </a:p>
      </dsp:txBody>
      <dsp:txXfrm>
        <a:off x="16420" y="11550"/>
        <a:ext cx="1432538" cy="371237"/>
      </dsp:txXfrm>
    </dsp:sp>
    <dsp:sp modelId="{F72E8769-4BA2-424C-9BB6-8082A202F5FE}">
      <dsp:nvSpPr>
        <dsp:cNvPr id="0" name=""/>
        <dsp:cNvSpPr/>
      </dsp:nvSpPr>
      <dsp:spPr>
        <a:xfrm>
          <a:off x="1606072" y="16669"/>
          <a:ext cx="308595" cy="360998"/>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CA" sz="1400" kern="1200"/>
        </a:p>
      </dsp:txBody>
      <dsp:txXfrm>
        <a:off x="1606072" y="88869"/>
        <a:ext cx="216017" cy="216598"/>
      </dsp:txXfrm>
    </dsp:sp>
    <dsp:sp modelId="{A7C1ED5E-4723-4854-9D1B-06A916F2C193}">
      <dsp:nvSpPr>
        <dsp:cNvPr id="0" name=""/>
        <dsp:cNvSpPr/>
      </dsp:nvSpPr>
      <dsp:spPr>
        <a:xfrm>
          <a:off x="2042763" y="0"/>
          <a:ext cx="1455638" cy="39433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CA" sz="1700" kern="1200" dirty="0"/>
            <a:t>Do</a:t>
          </a:r>
        </a:p>
      </dsp:txBody>
      <dsp:txXfrm>
        <a:off x="2054313" y="11550"/>
        <a:ext cx="1432538" cy="371237"/>
      </dsp:txXfrm>
    </dsp:sp>
    <dsp:sp modelId="{C5366A43-2E3A-4F53-9078-48723BE9DD18}">
      <dsp:nvSpPr>
        <dsp:cNvPr id="0" name=""/>
        <dsp:cNvSpPr/>
      </dsp:nvSpPr>
      <dsp:spPr>
        <a:xfrm>
          <a:off x="3643966" y="16669"/>
          <a:ext cx="308595" cy="360998"/>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CA" sz="1400" kern="1200"/>
        </a:p>
      </dsp:txBody>
      <dsp:txXfrm>
        <a:off x="3643966" y="88869"/>
        <a:ext cx="216017" cy="216598"/>
      </dsp:txXfrm>
    </dsp:sp>
    <dsp:sp modelId="{8C8B0A11-24CE-4FFD-B955-7992480D81E1}">
      <dsp:nvSpPr>
        <dsp:cNvPr id="0" name=""/>
        <dsp:cNvSpPr/>
      </dsp:nvSpPr>
      <dsp:spPr>
        <a:xfrm>
          <a:off x="4080657" y="0"/>
          <a:ext cx="1455638" cy="39433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CA" sz="1700" kern="1200" dirty="0"/>
            <a:t>Control</a:t>
          </a:r>
        </a:p>
      </dsp:txBody>
      <dsp:txXfrm>
        <a:off x="4092207" y="11550"/>
        <a:ext cx="1432538" cy="37123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sv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9A9374-B421-4905-9E02-1AABA4C4A57C}" type="datetimeFigureOut">
              <a:rPr lang="en-CA" smtClean="0"/>
              <a:t>2023-12-20</a:t>
            </a:fld>
            <a:endParaRPr lang="en-C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B71E44-4619-441F-B173-67D9A9F986B0}" type="slidenum">
              <a:rPr lang="en-CA" smtClean="0"/>
              <a:t>‹#›</a:t>
            </a:fld>
            <a:endParaRPr lang="en-CA"/>
          </a:p>
        </p:txBody>
      </p:sp>
    </p:spTree>
    <p:extLst>
      <p:ext uri="{BB962C8B-B14F-4D97-AF65-F5344CB8AC3E}">
        <p14:creationId xmlns:p14="http://schemas.microsoft.com/office/powerpoint/2010/main" val="1232326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https://www.sandler.com</a:t>
            </a:r>
          </a:p>
        </p:txBody>
      </p:sp>
      <p:sp>
        <p:nvSpPr>
          <p:cNvPr id="4" name="Slide Number Placeholder 3"/>
          <p:cNvSpPr>
            <a:spLocks noGrp="1"/>
          </p:cNvSpPr>
          <p:nvPr>
            <p:ph type="sldNum" sz="quarter" idx="5"/>
          </p:nvPr>
        </p:nvSpPr>
        <p:spPr/>
        <p:txBody>
          <a:bodyPr/>
          <a:lstStyle/>
          <a:p>
            <a:fld id="{26B71E44-4619-441F-B173-67D9A9F986B0}" type="slidenum">
              <a:rPr lang="en-CA" smtClean="0"/>
              <a:t>2</a:t>
            </a:fld>
            <a:endParaRPr lang="en-CA" dirty="0"/>
          </a:p>
        </p:txBody>
      </p:sp>
    </p:spTree>
    <p:extLst>
      <p:ext uri="{BB962C8B-B14F-4D97-AF65-F5344CB8AC3E}">
        <p14:creationId xmlns:p14="http://schemas.microsoft.com/office/powerpoint/2010/main" val="595179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Images https://fl-edumaxi-media.s3.amazonaws.com/uploads/2017/05/23.-shutterstock_303168299.jpg and https://i.pinimg.com/originals/d1/bd/2e/d1bd2ed2f728979bb2ca2f1e2db4c0f1.png</a:t>
            </a:r>
          </a:p>
        </p:txBody>
      </p:sp>
      <p:sp>
        <p:nvSpPr>
          <p:cNvPr id="4" name="Slide Number Placeholder 3"/>
          <p:cNvSpPr>
            <a:spLocks noGrp="1"/>
          </p:cNvSpPr>
          <p:nvPr>
            <p:ph type="sldNum" sz="quarter" idx="5"/>
          </p:nvPr>
        </p:nvSpPr>
        <p:spPr/>
        <p:txBody>
          <a:bodyPr/>
          <a:lstStyle/>
          <a:p>
            <a:fld id="{26B71E44-4619-441F-B173-67D9A9F986B0}" type="slidenum">
              <a:rPr lang="en-CA" smtClean="0"/>
              <a:t>17</a:t>
            </a:fld>
            <a:endParaRPr lang="en-CA" dirty="0"/>
          </a:p>
        </p:txBody>
      </p:sp>
    </p:spTree>
    <p:extLst>
      <p:ext uri="{BB962C8B-B14F-4D97-AF65-F5344CB8AC3E}">
        <p14:creationId xmlns:p14="http://schemas.microsoft.com/office/powerpoint/2010/main" val="2454006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https://www.bodycentricwellness.co.uk/faq-questions-about-abc/</a:t>
            </a:r>
          </a:p>
        </p:txBody>
      </p:sp>
      <p:sp>
        <p:nvSpPr>
          <p:cNvPr id="4" name="Slide Number Placeholder 3"/>
          <p:cNvSpPr>
            <a:spLocks noGrp="1"/>
          </p:cNvSpPr>
          <p:nvPr>
            <p:ph type="sldNum" sz="quarter" idx="5"/>
          </p:nvPr>
        </p:nvSpPr>
        <p:spPr/>
        <p:txBody>
          <a:bodyPr/>
          <a:lstStyle/>
          <a:p>
            <a:fld id="{26B71E44-4619-441F-B173-67D9A9F986B0}" type="slidenum">
              <a:rPr lang="en-CA" smtClean="0"/>
              <a:t>19</a:t>
            </a:fld>
            <a:endParaRPr lang="en-CA" dirty="0"/>
          </a:p>
        </p:txBody>
      </p:sp>
    </p:spTree>
    <p:extLst>
      <p:ext uri="{BB962C8B-B14F-4D97-AF65-F5344CB8AC3E}">
        <p14:creationId xmlns:p14="http://schemas.microsoft.com/office/powerpoint/2010/main" val="1748857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Image retrieved from </a:t>
            </a:r>
            <a:r>
              <a:rPr lang="en-CA" sz="1200" dirty="0"/>
              <a:t>https://planningengineer.net/project-procurement-terms-and-definitions/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Video https://www.youtube.com/watch?v=AxOeDE8cP8k</a:t>
            </a:r>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20</a:t>
            </a:fld>
            <a:endParaRPr lang="en-CA"/>
          </a:p>
        </p:txBody>
      </p:sp>
    </p:spTree>
    <p:extLst>
      <p:ext uri="{BB962C8B-B14F-4D97-AF65-F5344CB8AC3E}">
        <p14:creationId xmlns:p14="http://schemas.microsoft.com/office/powerpoint/2010/main" val="2992350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21</a:t>
            </a:fld>
            <a:endParaRPr lang="en-CA"/>
          </a:p>
        </p:txBody>
      </p:sp>
    </p:spTree>
    <p:extLst>
      <p:ext uri="{BB962C8B-B14F-4D97-AF65-F5344CB8AC3E}">
        <p14:creationId xmlns:p14="http://schemas.microsoft.com/office/powerpoint/2010/main" val="3588004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Project Management Institute. (2017) </a:t>
            </a:r>
            <a:r>
              <a:rPr lang="en-CA" sz="1200" i="1" kern="1200" dirty="0">
                <a:solidFill>
                  <a:schemeClr val="tx1"/>
                </a:solidFill>
                <a:effectLst/>
                <a:latin typeface="+mn-lt"/>
                <a:ea typeface="+mn-ea"/>
                <a:cs typeface="+mn-cs"/>
              </a:rPr>
              <a:t>A guide to the project management body of knowledge (PMBOK guide). </a:t>
            </a:r>
            <a:r>
              <a:rPr lang="en-CA" sz="1200" kern="1200" dirty="0">
                <a:solidFill>
                  <a:schemeClr val="tx1"/>
                </a:solidFill>
                <a:effectLst/>
                <a:latin typeface="+mn-lt"/>
                <a:ea typeface="+mn-ea"/>
                <a:cs typeface="+mn-cs"/>
              </a:rPr>
              <a:t>Newton Square, Pa: Project Management Institute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Figure 12-1.  Project Procurement Management Overview (page 460)</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Project Procurement Management processes include the following:</a:t>
            </a:r>
          </a:p>
          <a:p>
            <a:r>
              <a:rPr lang="en-CA" sz="1200" b="1" kern="1200" dirty="0">
                <a:solidFill>
                  <a:schemeClr val="tx1"/>
                </a:solidFill>
                <a:effectLst/>
                <a:latin typeface="+mn-lt"/>
                <a:ea typeface="+mn-ea"/>
                <a:cs typeface="+mn-cs"/>
              </a:rPr>
              <a:t>Plan Procurement Management</a:t>
            </a:r>
            <a:r>
              <a:rPr lang="en-CA" sz="1200" kern="1200" dirty="0">
                <a:solidFill>
                  <a:schemeClr val="tx1"/>
                </a:solidFill>
                <a:effectLst/>
                <a:latin typeface="+mn-lt"/>
                <a:ea typeface="+mn-ea"/>
                <a:cs typeface="+mn-cs"/>
              </a:rPr>
              <a:t>—The process of documenting project procurement decisions, specifying the</a:t>
            </a:r>
          </a:p>
          <a:p>
            <a:r>
              <a:rPr lang="en-CA" sz="1200" kern="1200" dirty="0">
                <a:solidFill>
                  <a:schemeClr val="tx1"/>
                </a:solidFill>
                <a:effectLst/>
                <a:latin typeface="+mn-lt"/>
                <a:ea typeface="+mn-ea"/>
                <a:cs typeface="+mn-cs"/>
              </a:rPr>
              <a:t>approach, and identifying potential sellers.</a:t>
            </a:r>
          </a:p>
          <a:p>
            <a:r>
              <a:rPr lang="en-CA" sz="1200" b="1" kern="1200" dirty="0">
                <a:solidFill>
                  <a:schemeClr val="tx1"/>
                </a:solidFill>
                <a:effectLst/>
                <a:latin typeface="+mn-lt"/>
                <a:ea typeface="+mn-ea"/>
                <a:cs typeface="+mn-cs"/>
              </a:rPr>
              <a:t>Conduct Procurements</a:t>
            </a:r>
            <a:r>
              <a:rPr lang="en-CA" sz="1200" kern="1200" dirty="0">
                <a:solidFill>
                  <a:schemeClr val="tx1"/>
                </a:solidFill>
                <a:effectLst/>
                <a:latin typeface="+mn-lt"/>
                <a:ea typeface="+mn-ea"/>
                <a:cs typeface="+mn-cs"/>
              </a:rPr>
              <a:t>—The process of obtaining seller responses, selecting a seller, and awarding a contract.</a:t>
            </a:r>
          </a:p>
          <a:p>
            <a:r>
              <a:rPr lang="en-CA" sz="1200" b="1" kern="1200" dirty="0">
                <a:solidFill>
                  <a:schemeClr val="tx1"/>
                </a:solidFill>
                <a:effectLst/>
                <a:latin typeface="+mn-lt"/>
                <a:ea typeface="+mn-ea"/>
                <a:cs typeface="+mn-cs"/>
              </a:rPr>
              <a:t>Control Procurements</a:t>
            </a:r>
            <a:r>
              <a:rPr lang="en-CA" sz="1200" kern="1200" dirty="0">
                <a:solidFill>
                  <a:schemeClr val="tx1"/>
                </a:solidFill>
                <a:effectLst/>
                <a:latin typeface="+mn-lt"/>
                <a:ea typeface="+mn-ea"/>
                <a:cs typeface="+mn-cs"/>
              </a:rPr>
              <a:t>—The process of managing procurement relationships, monitoring contract performance,</a:t>
            </a:r>
          </a:p>
          <a:p>
            <a:r>
              <a:rPr lang="en-CA" sz="1200" kern="1200" dirty="0">
                <a:solidFill>
                  <a:schemeClr val="tx1"/>
                </a:solidFill>
                <a:effectLst/>
                <a:latin typeface="+mn-lt"/>
                <a:ea typeface="+mn-ea"/>
                <a:cs typeface="+mn-cs"/>
              </a:rPr>
              <a:t>making changes and corrections as appropriate, and closing out contracts.</a:t>
            </a:r>
          </a:p>
          <a:p>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The procurement processes are presented as discrete processes with defined interfaces.</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22</a:t>
            </a:fld>
            <a:endParaRPr lang="en-CA"/>
          </a:p>
        </p:txBody>
      </p:sp>
    </p:spTree>
    <p:extLst>
      <p:ext uri="{BB962C8B-B14F-4D97-AF65-F5344CB8AC3E}">
        <p14:creationId xmlns:p14="http://schemas.microsoft.com/office/powerpoint/2010/main" val="1604972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retrieved https://www.inc.com/jim-haudan/20-questions-to-make-meaningful-connections.html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Project Procurement Management processes involve agreements that describe the relationship between two parties—a buyer and a seller. Agreements can be as simple as the purchase of a defined quantity of labor hours at a specified labor rate, or they can be as complex as multiyear international construction contracts.</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23</a:t>
            </a:fld>
            <a:endParaRPr lang="en-CA"/>
          </a:p>
        </p:txBody>
      </p:sp>
    </p:spTree>
    <p:extLst>
      <p:ext uri="{BB962C8B-B14F-4D97-AF65-F5344CB8AC3E}">
        <p14:creationId xmlns:p14="http://schemas.microsoft.com/office/powerpoint/2010/main" val="103814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25</a:t>
            </a:fld>
            <a:endParaRPr lang="en-CA"/>
          </a:p>
        </p:txBody>
      </p:sp>
    </p:spTree>
    <p:extLst>
      <p:ext uri="{BB962C8B-B14F-4D97-AF65-F5344CB8AC3E}">
        <p14:creationId xmlns:p14="http://schemas.microsoft.com/office/powerpoint/2010/main" val="18245679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Images moving.com https://www.womeninconstructionsummit.com/blog/where-are-all-the-female-construction-workers cen.acs.org zeelandlumber.com www.thisoldhouse.com prowess.org.uk https://www.greenscenelandscaping.ca/blog/6-things-look-choosing-landscaper/ http://www.airfactoryokc.com/</a:t>
            </a:r>
          </a:p>
        </p:txBody>
      </p:sp>
      <p:sp>
        <p:nvSpPr>
          <p:cNvPr id="4" name="Slide Number Placeholder 3"/>
          <p:cNvSpPr>
            <a:spLocks noGrp="1"/>
          </p:cNvSpPr>
          <p:nvPr>
            <p:ph type="sldNum" sz="quarter" idx="5"/>
          </p:nvPr>
        </p:nvSpPr>
        <p:spPr/>
        <p:txBody>
          <a:bodyPr/>
          <a:lstStyle/>
          <a:p>
            <a:fld id="{26B71E44-4619-441F-B173-67D9A9F986B0}" type="slidenum">
              <a:rPr lang="en-CA" smtClean="0"/>
              <a:t>26</a:t>
            </a:fld>
            <a:endParaRPr lang="en-CA"/>
          </a:p>
        </p:txBody>
      </p:sp>
    </p:spTree>
    <p:extLst>
      <p:ext uri="{BB962C8B-B14F-4D97-AF65-F5344CB8AC3E}">
        <p14:creationId xmlns:p14="http://schemas.microsoft.com/office/powerpoint/2010/main" val="4104636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https://cdn.thomasnet.com/insights-images/9203b6bf-69e1-40a9-b7aa-18d7ae007f9a/750px.png</a:t>
            </a:r>
          </a:p>
        </p:txBody>
      </p:sp>
      <p:sp>
        <p:nvSpPr>
          <p:cNvPr id="4" name="Slide Number Placeholder 3"/>
          <p:cNvSpPr>
            <a:spLocks noGrp="1"/>
          </p:cNvSpPr>
          <p:nvPr>
            <p:ph type="sldNum" sz="quarter" idx="5"/>
          </p:nvPr>
        </p:nvSpPr>
        <p:spPr/>
        <p:txBody>
          <a:bodyPr/>
          <a:lstStyle/>
          <a:p>
            <a:fld id="{26B71E44-4619-441F-B173-67D9A9F986B0}" type="slidenum">
              <a:rPr lang="en-CA" smtClean="0"/>
              <a:t>29</a:t>
            </a:fld>
            <a:endParaRPr lang="en-CA"/>
          </a:p>
        </p:txBody>
      </p:sp>
    </p:spTree>
    <p:extLst>
      <p:ext uri="{BB962C8B-B14F-4D97-AF65-F5344CB8AC3E}">
        <p14:creationId xmlns:p14="http://schemas.microsoft.com/office/powerpoint/2010/main" val="10843175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ebaengineering.com</a:t>
            </a:r>
          </a:p>
          <a:p>
            <a:endParaRPr lang="en-US" dirty="0"/>
          </a:p>
          <a:p>
            <a:r>
              <a:rPr lang="en-US" dirty="0"/>
              <a:t>A contract should clearly state the deliverables and results expected, including any knowledge transfer from the seller to the buyer. Anything not in the contract cannot be legally enforced.</a:t>
            </a:r>
          </a:p>
          <a:p>
            <a:endParaRPr lang="en-US" dirty="0"/>
          </a:p>
          <a:p>
            <a:r>
              <a:rPr lang="en-US" dirty="0"/>
              <a:t>When working internationally, project managers should keep in mind the effect that culture and local law have upon contracts and their enforceability, no matter how clearly a contract is written.</a:t>
            </a:r>
          </a:p>
          <a:p>
            <a:endParaRPr lang="en-US" dirty="0"/>
          </a:p>
          <a:p>
            <a:r>
              <a:rPr lang="en-US" dirty="0"/>
              <a:t>Most organizations document policies and procedures specifically defining procurement rules and specifying who has authority to sign and administer such agreements on behalf of the organization. </a:t>
            </a:r>
          </a:p>
          <a:p>
            <a:r>
              <a:rPr lang="en-US" dirty="0"/>
              <a:t>Across the world, organizations use different names for departments or divisions that deal with procurement, such as purchasing, contracting, procurement, or acquisitions; however, the responsibilities are likely to be similar.</a:t>
            </a:r>
          </a:p>
          <a:p>
            <a:endParaRPr lang="en-US" dirty="0"/>
          </a:p>
          <a:p>
            <a:r>
              <a:rPr lang="en-US" dirty="0"/>
              <a:t>Although all project documents may be subject to some form of review and approval, the legally binding nature of a contract means it will be subjected to a more extensive approval process, often involving the legal department. In all cases, the primary focus of the review and approval process is to ensure that the contract adequately describes the products, services, or results that the seller is agreeing to provide, while being in compliance with the laws and regulations regarding procurements. These sections are often separate appendices or annexes, allowing standardized legal contract language to be used.</a:t>
            </a:r>
          </a:p>
          <a:p>
            <a:endParaRPr lang="en-US" dirty="0"/>
          </a:p>
          <a:p>
            <a:r>
              <a:rPr lang="en-US" dirty="0"/>
              <a:t>As a project manager you shouldn’t be signing any of the legal documents, it is recommended that you understand the legalities pertaining to the contracts so you can flag it to upper management if you notice anything off. Higher ups within the organization are responsible for signing these legally binding contracts. </a:t>
            </a:r>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30</a:t>
            </a:fld>
            <a:endParaRPr lang="en-CA"/>
          </a:p>
        </p:txBody>
      </p:sp>
    </p:spTree>
    <p:extLst>
      <p:ext uri="{BB962C8B-B14F-4D97-AF65-F5344CB8AC3E}">
        <p14:creationId xmlns:p14="http://schemas.microsoft.com/office/powerpoint/2010/main" val="1966457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7BE67231-1707-471C-BEFD-24D8B9FB93FB}" type="slidenum">
              <a:rPr lang="en-CA" smtClean="0"/>
              <a:t>3</a:t>
            </a:fld>
            <a:endParaRPr lang="en-CA" dirty="0"/>
          </a:p>
        </p:txBody>
      </p:sp>
    </p:spTree>
    <p:extLst>
      <p:ext uri="{BB962C8B-B14F-4D97-AF65-F5344CB8AC3E}">
        <p14:creationId xmlns:p14="http://schemas.microsoft.com/office/powerpoint/2010/main" val="9394514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number of major trends in software tools, risk, processes, logistics, and technology with different industries that can affect the success rate of projects.</a:t>
            </a:r>
          </a:p>
          <a:p>
            <a:endParaRPr lang="en-US" dirty="0"/>
          </a:p>
          <a:p>
            <a:r>
              <a:rPr lang="en-US" dirty="0"/>
              <a:t>Trends and emerging practices for Project Procurement Management include but are not limited to:</a:t>
            </a:r>
          </a:p>
          <a:p>
            <a:endParaRPr lang="en-US" dirty="0"/>
          </a:p>
          <a:p>
            <a:r>
              <a:rPr lang="en-US" dirty="0"/>
              <a:t>Advances in tools – Online tools for procurement now give the buyers a single point where procurements can be advertised and provide sellers with a single source to find bid documents and complete them directly online. Within the construction/engineering/infrastructure field, the increasing use of the building information model (BIM) in software tools has been shown to save significant amounts of time and money on projects using it. This approach can substantially reduce construction claims, thereby reducing both costs and schedule. Major companies and governments worldwide are beginning to mandate the use of BIM on large projects.</a:t>
            </a:r>
          </a:p>
          <a:p>
            <a:endParaRPr lang="en-US" dirty="0"/>
          </a:p>
          <a:p>
            <a:r>
              <a:rPr lang="en-US" dirty="0"/>
              <a:t>More advanced risk management – Risk management is something that can be avoided within a project if you write contracts that accurately allocate specific risks to those entities most capable of managing them. This is something that will come to you as a project manager by practice and experience because you will be able to draw back from previous project you have worked on and by understand the specific industry you are in. No contractor is capable of managing all the possible major risks on a project. The team will need to accept and understand these risks, what is important is to provide a solution to the problem instead. </a:t>
            </a:r>
          </a:p>
          <a:p>
            <a:endParaRPr lang="en-US" dirty="0"/>
          </a:p>
          <a:p>
            <a:r>
              <a:rPr lang="en-US" dirty="0"/>
              <a:t>Changing contacting processes – There has been a significant growth in megaprojects in the past several years, particularly in the areas of infrastructure development and engineering projects. Projects with big budgets now adays are more common, which involves many different contractors from different countries. This can be riskier than using local contractors. the contractor works closely with the client in the procurement process to take advantage of discounts through quantity purchases or other special considerations. For these projects, the use of internationally recognized standard contract forms is increasing in order to reduce problems and claims during execution.</a:t>
            </a:r>
          </a:p>
          <a:p>
            <a:endParaRPr lang="en-US" dirty="0"/>
          </a:p>
          <a:p>
            <a:r>
              <a:rPr lang="en-US" dirty="0"/>
              <a:t>Logistics and supply chain management – Because so many large engineering, construction infrastructure projects are done through multiple international contractors, the management of the flow of materials becomes critical to successful completion. It is important to understand the lead time for items required for the project. Long-lead items may be procured in advance of other procurement contracts to meet the planned project completion date. It is possible to begin contracting for these long-lead materials, supplies, or equipment before the final design of the end product itself is completed based on the known requirements identified in the top-level design.</a:t>
            </a:r>
          </a:p>
          <a:p>
            <a:endParaRPr lang="en-US" dirty="0"/>
          </a:p>
          <a:p>
            <a:r>
              <a:rPr lang="en-US" dirty="0"/>
              <a:t>Technology and stakeholder relations – Technology is being utilized in order to keep projects on track, specifically web cams during the construction process. This allows the stakeholders to monitor the progress of the project. Video data can also be stored, allowing analysis if a claim arises. Some projects have discovered that the use of webcams minimizes disputes relating to the construction work on site, as the webcam has recorded the events, so there should be no disagreement about the facts of the matter.</a:t>
            </a:r>
          </a:p>
          <a:p>
            <a:endParaRPr lang="en-US" dirty="0"/>
          </a:p>
          <a:p>
            <a:r>
              <a:rPr lang="en-US" dirty="0"/>
              <a:t>Trail engagement –  This allows organizations understand the suppliers work process as not every seller is well suited for an organization’s environment. Therefore, some projects will engage several candidate sellers for initial deliverables and work products on a paid basis before making the full commitment to a larger portion of the project scope.</a:t>
            </a:r>
          </a:p>
          <a:p>
            <a:endParaRPr lang="en-US" dirty="0"/>
          </a:p>
          <a:p>
            <a:r>
              <a:rPr lang="en-US" dirty="0"/>
              <a:t>  </a:t>
            </a:r>
          </a:p>
          <a:p>
            <a:endParaRPr lang="en-US" dirty="0"/>
          </a:p>
          <a:p>
            <a:endParaRPr lang="en-US" dirty="0"/>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31</a:t>
            </a:fld>
            <a:endParaRPr lang="en-CA"/>
          </a:p>
        </p:txBody>
      </p:sp>
    </p:spTree>
    <p:extLst>
      <p:ext uri="{BB962C8B-B14F-4D97-AF65-F5344CB8AC3E}">
        <p14:creationId xmlns:p14="http://schemas.microsoft.com/office/powerpoint/2010/main" val="79400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each project is unique, as a project manager you may need to tailor the way that Project Procurement Management processes are applied.</a:t>
            </a:r>
          </a:p>
          <a:p>
            <a:endParaRPr lang="en-US" dirty="0"/>
          </a:p>
          <a:p>
            <a:r>
              <a:rPr lang="en-US" dirty="0"/>
              <a:t>Complexity of procurement – Is there one main procurement or are there multiple procurements at different times with different sellers that add to the complexity of the procurements?</a:t>
            </a:r>
          </a:p>
          <a:p>
            <a:endParaRPr lang="en-US" dirty="0"/>
          </a:p>
          <a:p>
            <a:r>
              <a:rPr lang="en-US" dirty="0"/>
              <a:t>Physical location – Are the buyers and sellers in the same location, or reasonably close, or in different time zones, countries, or continents?</a:t>
            </a:r>
          </a:p>
          <a:p>
            <a:endParaRPr lang="en-US" dirty="0"/>
          </a:p>
          <a:p>
            <a:r>
              <a:rPr lang="en-US" dirty="0"/>
              <a:t>Governance and regulatory environment – Are local laws and regulations regarding procurement activities integrated with the organization’s procurement policies? How does this affect contract auditing requirements?</a:t>
            </a:r>
          </a:p>
          <a:p>
            <a:endParaRPr lang="en-US" dirty="0"/>
          </a:p>
          <a:p>
            <a:r>
              <a:rPr lang="en-US" dirty="0"/>
              <a:t>Availability of contractors – Are there available contractors who are capable of performing the work?</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32</a:t>
            </a:fld>
            <a:endParaRPr lang="en-CA"/>
          </a:p>
        </p:txBody>
      </p:sp>
    </p:spTree>
    <p:extLst>
      <p:ext uri="{BB962C8B-B14F-4D97-AF65-F5344CB8AC3E}">
        <p14:creationId xmlns:p14="http://schemas.microsoft.com/office/powerpoint/2010/main" val="37331332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34</a:t>
            </a:fld>
            <a:endParaRPr lang="en-CA"/>
          </a:p>
        </p:txBody>
      </p:sp>
    </p:spTree>
    <p:extLst>
      <p:ext uri="{BB962C8B-B14F-4D97-AF65-F5344CB8AC3E}">
        <p14:creationId xmlns:p14="http://schemas.microsoft.com/office/powerpoint/2010/main" val="1499668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t>Image https://thecomefordgroup.com/contact</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4</a:t>
            </a:fld>
            <a:endParaRPr lang="en-CA" dirty="0"/>
          </a:p>
        </p:txBody>
      </p:sp>
    </p:spTree>
    <p:extLst>
      <p:ext uri="{BB962C8B-B14F-4D97-AF65-F5344CB8AC3E}">
        <p14:creationId xmlns:p14="http://schemas.microsoft.com/office/powerpoint/2010/main" val="3208619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retrieved from https://www.signupgenius.com/groups/get-to-know-you-games-icebreakers.cfm</a:t>
            </a:r>
          </a:p>
        </p:txBody>
      </p:sp>
      <p:sp>
        <p:nvSpPr>
          <p:cNvPr id="4" name="Slide Number Placeholder 3"/>
          <p:cNvSpPr>
            <a:spLocks noGrp="1"/>
          </p:cNvSpPr>
          <p:nvPr>
            <p:ph type="sldNum" sz="quarter" idx="5"/>
          </p:nvPr>
        </p:nvSpPr>
        <p:spPr/>
        <p:txBody>
          <a:bodyPr/>
          <a:lstStyle/>
          <a:p>
            <a:fld id="{26B71E44-4619-441F-B173-67D9A9F986B0}" type="slidenum">
              <a:rPr lang="en-CA" smtClean="0"/>
              <a:t>5</a:t>
            </a:fld>
            <a:endParaRPr lang="en-CA"/>
          </a:p>
        </p:txBody>
      </p:sp>
    </p:spTree>
    <p:extLst>
      <p:ext uri="{BB962C8B-B14F-4D97-AF65-F5344CB8AC3E}">
        <p14:creationId xmlns:p14="http://schemas.microsoft.com/office/powerpoint/2010/main" val="1897083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7BE67231-1707-471C-BEFD-24D8B9FB93FB}" type="slidenum">
              <a:rPr lang="en-CA" smtClean="0"/>
              <a:t>9</a:t>
            </a:fld>
            <a:endParaRPr lang="en-CA" dirty="0"/>
          </a:p>
        </p:txBody>
      </p:sp>
    </p:spTree>
    <p:extLst>
      <p:ext uri="{BB962C8B-B14F-4D97-AF65-F5344CB8AC3E}">
        <p14:creationId xmlns:p14="http://schemas.microsoft.com/office/powerpoint/2010/main" val="554013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Images vectorstock.com</a:t>
            </a:r>
          </a:p>
        </p:txBody>
      </p:sp>
      <p:sp>
        <p:nvSpPr>
          <p:cNvPr id="4" name="Slide Number Placeholder 3"/>
          <p:cNvSpPr>
            <a:spLocks noGrp="1"/>
          </p:cNvSpPr>
          <p:nvPr>
            <p:ph type="sldNum" sz="quarter" idx="10"/>
          </p:nvPr>
        </p:nvSpPr>
        <p:spPr/>
        <p:txBody>
          <a:bodyPr/>
          <a:lstStyle/>
          <a:p>
            <a:fld id="{7BE67231-1707-471C-BEFD-24D8B9FB93FB}" type="slidenum">
              <a:rPr lang="en-CA" smtClean="0"/>
              <a:t>10</a:t>
            </a:fld>
            <a:endParaRPr lang="en-CA" dirty="0"/>
          </a:p>
        </p:txBody>
      </p:sp>
    </p:spTree>
    <p:extLst>
      <p:ext uri="{BB962C8B-B14F-4D97-AF65-F5344CB8AC3E}">
        <p14:creationId xmlns:p14="http://schemas.microsoft.com/office/powerpoint/2010/main" val="4041765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7BE67231-1707-471C-BEFD-24D8B9FB93FB}" type="slidenum">
              <a:rPr lang="en-CA" smtClean="0"/>
              <a:t>11</a:t>
            </a:fld>
            <a:endParaRPr lang="en-CA" dirty="0"/>
          </a:p>
        </p:txBody>
      </p:sp>
    </p:spTree>
    <p:extLst>
      <p:ext uri="{BB962C8B-B14F-4D97-AF65-F5344CB8AC3E}">
        <p14:creationId xmlns:p14="http://schemas.microsoft.com/office/powerpoint/2010/main" val="1879529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7BE67231-1707-471C-BEFD-24D8B9FB93FB}" type="slidenum">
              <a:rPr lang="en-CA" smtClean="0"/>
              <a:t>12</a:t>
            </a:fld>
            <a:endParaRPr lang="en-CA" dirty="0"/>
          </a:p>
        </p:txBody>
      </p:sp>
    </p:spTree>
    <p:extLst>
      <p:ext uri="{BB962C8B-B14F-4D97-AF65-F5344CB8AC3E}">
        <p14:creationId xmlns:p14="http://schemas.microsoft.com/office/powerpoint/2010/main" val="691038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defTabSz="465861">
              <a:defRPr/>
            </a:pPr>
            <a:fld id="{B034D44F-19E0-DB4C-A534-846A3D5F60DA}" type="slidenum">
              <a:rPr lang="en-US">
                <a:solidFill>
                  <a:prstClr val="black"/>
                </a:solidFill>
                <a:latin typeface="Calibri" panose="020F0502020204030204"/>
              </a:rPr>
              <a:pPr defTabSz="465861">
                <a:defRPr/>
              </a:pPr>
              <a:t>14</a:t>
            </a:fld>
            <a:endParaRPr lang="en-US" dirty="0">
              <a:solidFill>
                <a:prstClr val="black"/>
              </a:solidFill>
              <a:latin typeface="Calibri" panose="020F0502020204030204"/>
            </a:endParaRPr>
          </a:p>
        </p:txBody>
      </p:sp>
    </p:spTree>
    <p:extLst>
      <p:ext uri="{BB962C8B-B14F-4D97-AF65-F5344CB8AC3E}">
        <p14:creationId xmlns:p14="http://schemas.microsoft.com/office/powerpoint/2010/main" val="10439193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9144000" cy="6858000"/>
          </a:xfrm>
          <a:prstGeom prst="rect">
            <a:avLst/>
          </a:prstGeom>
        </p:spPr>
      </p:pic>
      <p:sp>
        <p:nvSpPr>
          <p:cNvPr id="2" name="Title 1"/>
          <p:cNvSpPr>
            <a:spLocks noGrp="1"/>
          </p:cNvSpPr>
          <p:nvPr>
            <p:ph type="ctrTitle"/>
          </p:nvPr>
        </p:nvSpPr>
        <p:spPr>
          <a:xfrm>
            <a:off x="581192" y="990600"/>
            <a:ext cx="7989752" cy="1504844"/>
          </a:xfrm>
          <a:effectLst/>
        </p:spPr>
        <p:txBody>
          <a:bodyPr anchor="b">
            <a:normAutofit/>
          </a:bodyPr>
          <a:lstStyle>
            <a:lvl1pPr>
              <a:defRPr sz="36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581192" y="2615088"/>
            <a:ext cx="7989752" cy="794687"/>
          </a:xfrm>
        </p:spPr>
        <p:txBody>
          <a:bodyPr anchor="t">
            <a:normAutofit/>
          </a:bodyPr>
          <a:lstStyle>
            <a:lvl1pPr marL="0" indent="0" algn="l">
              <a:buNone/>
              <a:defRPr sz="2600" cap="all">
                <a:solidFill>
                  <a:schemeClr val="bg1">
                    <a:lumMod val="9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US" dirty="0"/>
          </a:p>
        </p:txBody>
      </p:sp>
    </p:spTree>
    <p:extLst>
      <p:ext uri="{BB962C8B-B14F-4D97-AF65-F5344CB8AC3E}">
        <p14:creationId xmlns:p14="http://schemas.microsoft.com/office/powerpoint/2010/main" val="3938639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53" t="26917" r="-253" b="68902"/>
          <a:stretch/>
        </p:blipFill>
        <p:spPr>
          <a:xfrm>
            <a:off x="28576" y="1"/>
            <a:ext cx="9143999" cy="328612"/>
          </a:xfrm>
          <a:prstGeom prst="rect">
            <a:avLst/>
          </a:prstGeom>
        </p:spPr>
      </p:pic>
      <p:sp>
        <p:nvSpPr>
          <p:cNvPr id="10" name="Trapezoid 9"/>
          <p:cNvSpPr/>
          <p:nvPr userDrawn="1"/>
        </p:nvSpPr>
        <p:spPr>
          <a:xfrm rot="10800000">
            <a:off x="19139" y="0"/>
            <a:ext cx="1381036" cy="1109708"/>
          </a:xfrm>
          <a:prstGeom prst="trapezoid">
            <a:avLst>
              <a:gd name="adj" fmla="val 77492"/>
            </a:avLst>
          </a:prstGeom>
          <a:solidFill>
            <a:schemeClr val="tx1">
              <a:lumMod val="85000"/>
              <a:lumOff val="1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A" dirty="0"/>
          </a:p>
        </p:txBody>
      </p:sp>
      <p:sp>
        <p:nvSpPr>
          <p:cNvPr id="11" name="Rectangle 10"/>
          <p:cNvSpPr/>
          <p:nvPr userDrawn="1"/>
        </p:nvSpPr>
        <p:spPr>
          <a:xfrm>
            <a:off x="-4844" y="-1"/>
            <a:ext cx="711329" cy="11097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p:cNvSpPr>
            <a:spLocks noGrp="1"/>
          </p:cNvSpPr>
          <p:nvPr userDrawn="1">
            <p:ph type="title" hasCustomPrompt="1"/>
          </p:nvPr>
        </p:nvSpPr>
        <p:spPr>
          <a:xfrm>
            <a:off x="1271486" y="394337"/>
            <a:ext cx="7853376" cy="781095"/>
          </a:xfrm>
        </p:spPr>
        <p:txBody>
          <a:bodyPr>
            <a:normAutofit/>
          </a:bodyPr>
          <a:lstStyle>
            <a:lvl1pPr>
              <a:lnSpc>
                <a:spcPct val="90000"/>
              </a:lnSpc>
              <a:defRPr sz="2800" b="1">
                <a:solidFill>
                  <a:schemeClr val="tx2"/>
                </a:solidFill>
              </a:defRPr>
            </a:lvl1pPr>
          </a:lstStyle>
          <a:p>
            <a:br>
              <a:rPr lang="en-US" dirty="0"/>
            </a:br>
            <a:r>
              <a:rPr lang="en-US" dirty="0"/>
              <a:t>Click to edit Master title style</a:t>
            </a:r>
          </a:p>
        </p:txBody>
      </p:sp>
      <p:sp>
        <p:nvSpPr>
          <p:cNvPr id="3" name="Content Placeholder 2"/>
          <p:cNvSpPr>
            <a:spLocks noGrp="1"/>
          </p:cNvSpPr>
          <p:nvPr userDrawn="1">
            <p:ph idx="1" hasCustomPrompt="1"/>
          </p:nvPr>
        </p:nvSpPr>
        <p:spPr>
          <a:xfrm>
            <a:off x="706485" y="1531124"/>
            <a:ext cx="7989752" cy="3630795"/>
          </a:xfrm>
        </p:spPr>
        <p:txBody>
          <a:bodyPr/>
          <a:lstStyle>
            <a:lvl1pPr>
              <a:spcBef>
                <a:spcPts val="0"/>
              </a:spcBef>
              <a:spcAft>
                <a:spcPts val="500"/>
              </a:spcAft>
              <a:buClr>
                <a:schemeClr val="tx2"/>
              </a:buClr>
              <a:defRPr sz="2400"/>
            </a:lvl1pPr>
            <a:lvl2pPr>
              <a:spcBef>
                <a:spcPts val="0"/>
              </a:spcBef>
              <a:spcAft>
                <a:spcPts val="500"/>
              </a:spcAft>
              <a:buClr>
                <a:schemeClr val="tx2"/>
              </a:buClr>
              <a:defRPr sz="2000"/>
            </a:lvl2pPr>
            <a:lvl3pPr>
              <a:spcBef>
                <a:spcPts val="0"/>
              </a:spcBef>
              <a:spcAft>
                <a:spcPts val="500"/>
              </a:spcAft>
              <a:buClr>
                <a:schemeClr val="tx2"/>
              </a:buClr>
              <a:defRPr sz="1800"/>
            </a:lvl3pPr>
            <a:lvl4pPr>
              <a:buClr>
                <a:schemeClr val="tx2"/>
              </a:buClr>
              <a:defRPr sz="1700"/>
            </a:lvl4pPr>
            <a:lvl5pPr>
              <a:buClr>
                <a:schemeClr val="tx2"/>
              </a:buClr>
              <a:defRPr sz="1600"/>
            </a:lvl5p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userDrawn="1">
            <p:ph type="sldNum" sz="quarter" idx="12"/>
          </p:nvPr>
        </p:nvSpPr>
        <p:spPr>
          <a:xfrm>
            <a:off x="-3668" y="6492874"/>
            <a:ext cx="770468" cy="365125"/>
          </a:xfrm>
        </p:spPr>
        <p:txBody>
          <a:bodyPr/>
          <a:lstStyle>
            <a:lvl1pPr algn="ctr">
              <a:defRPr>
                <a:solidFill>
                  <a:schemeClr val="tx1">
                    <a:lumMod val="85000"/>
                    <a:lumOff val="15000"/>
                  </a:schemeClr>
                </a:solidFill>
              </a:defRPr>
            </a:lvl1pPr>
          </a:lstStyle>
          <a:p>
            <a:fld id="{5771F767-0FB1-44C9-A6CF-166E2F908689}" type="slidenum">
              <a:rPr lang="en-US" smtClean="0"/>
              <a:pPr/>
              <a:t>‹#›</a:t>
            </a:fld>
            <a:endParaRPr lang="en-US" dirty="0"/>
          </a:p>
        </p:txBody>
      </p:sp>
      <p:pic>
        <p:nvPicPr>
          <p:cNvPr id="16" name="Picture 15">
            <a:extLst>
              <a:ext uri="{FF2B5EF4-FFF2-40B4-BE49-F238E27FC236}">
                <a16:creationId xmlns:a16="http://schemas.microsoft.com/office/drawing/2014/main" id="{6EFBB5C3-1E66-475E-9793-B72E9479D009}"/>
              </a:ext>
            </a:extLst>
          </p:cNvPr>
          <p:cNvPicPr>
            <a:picLocks noChangeAspect="1"/>
          </p:cNvPicPr>
          <p:nvPr userDrawn="1"/>
        </p:nvPicPr>
        <p:blipFill rotWithShape="1">
          <a:blip r:embed="rId3"/>
          <a:srcRect t="1" r="75788" b="1402"/>
          <a:stretch/>
        </p:blipFill>
        <p:spPr>
          <a:xfrm>
            <a:off x="228263" y="255412"/>
            <a:ext cx="570842" cy="529473"/>
          </a:xfrm>
          <a:prstGeom prst="rect">
            <a:avLst/>
          </a:prstGeom>
        </p:spPr>
      </p:pic>
    </p:spTree>
    <p:extLst>
      <p:ext uri="{BB962C8B-B14F-4D97-AF65-F5344CB8AC3E}">
        <p14:creationId xmlns:p14="http://schemas.microsoft.com/office/powerpoint/2010/main" val="7547125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t" anchorCtr="0">
            <a:normAutofit/>
          </a:bodyPr>
          <a:lstStyle/>
          <a:p>
            <a:pPr lvl="0"/>
            <a:r>
              <a:rPr lang="en-US" dirty="0"/>
              <a:t>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endParaRPr lang="en-US" dirty="0"/>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2753318"/>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hyperlink" Target="https://www.fanshawec.ca/about-fanshawe/corporate-information/policies/its-about-choice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anshaweonline.ca/shared/College_docs/02_College_Policy_Information.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fol:%20https://www.fanshawelibrary.com/wp-content/uploads/2020/09/APA-7th-Edition-LLC-2020.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hyperlink" Target="https://www.youtube.com/watch/WFwbQgzwHs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7.pn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10" Type="http://schemas.openxmlformats.org/officeDocument/2006/relationships/image" Target="../media/image26.jpeg"/><Relationship Id="rId4" Type="http://schemas.openxmlformats.org/officeDocument/2006/relationships/image" Target="../media/image20.jpeg"/><Relationship Id="rId9" Type="http://schemas.openxmlformats.org/officeDocument/2006/relationships/image" Target="../media/image25.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london.bidsandtenders.ca/Module/Tenders/en"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ccdc.org/"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CA" dirty="0"/>
              <a:t>Module 1</a:t>
            </a:r>
            <a:br>
              <a:rPr lang="en-CA" dirty="0"/>
            </a:br>
            <a:r>
              <a:rPr lang="en-CA" dirty="0"/>
              <a:t>Introduction to project procurement</a:t>
            </a:r>
          </a:p>
        </p:txBody>
      </p:sp>
      <p:sp>
        <p:nvSpPr>
          <p:cNvPr id="3" name="Subtitle 2"/>
          <p:cNvSpPr>
            <a:spLocks noGrp="1"/>
          </p:cNvSpPr>
          <p:nvPr>
            <p:ph type="subTitle" idx="1"/>
          </p:nvPr>
        </p:nvSpPr>
        <p:spPr/>
        <p:txBody>
          <a:bodyPr/>
          <a:lstStyle/>
          <a:p>
            <a:r>
              <a:rPr lang="en-CA" dirty="0" err="1"/>
              <a:t>Mgmt</a:t>
            </a:r>
            <a:r>
              <a:rPr lang="en-CA" dirty="0"/>
              <a:t> 6063 – Project Procurement</a:t>
            </a:r>
          </a:p>
        </p:txBody>
      </p:sp>
    </p:spTree>
    <p:extLst>
      <p:ext uri="{BB962C8B-B14F-4D97-AF65-F5344CB8AC3E}">
        <p14:creationId xmlns:p14="http://schemas.microsoft.com/office/powerpoint/2010/main" val="4265687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Course textbooks </a:t>
            </a:r>
          </a:p>
        </p:txBody>
      </p:sp>
      <p:sp>
        <p:nvSpPr>
          <p:cNvPr id="10" name="Rectangle 6">
            <a:extLst>
              <a:ext uri="{FF2B5EF4-FFF2-40B4-BE49-F238E27FC236}">
                <a16:creationId xmlns:a16="http://schemas.microsoft.com/office/drawing/2014/main" id="{2513791A-3493-4959-8A77-6739EF912DEB}"/>
              </a:ext>
            </a:extLst>
          </p:cNvPr>
          <p:cNvSpPr txBox="1">
            <a:spLocks noChangeArrowheads="1"/>
          </p:cNvSpPr>
          <p:nvPr/>
        </p:nvSpPr>
        <p:spPr>
          <a:xfrm>
            <a:off x="1656952" y="1637598"/>
            <a:ext cx="7008075" cy="1743174"/>
          </a:xfrm>
          <a:prstGeom prst="rect">
            <a:avLst/>
          </a:prstGeom>
          <a:noFill/>
          <a:ln w="12700"/>
        </p:spPr>
        <p:txBody>
          <a:bodyPr lIns="90488" tIns="44450" rIns="90488" bIns="44450" rtlCol="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Aft>
                <a:spcPts val="0"/>
              </a:spcAft>
              <a:buNone/>
            </a:pPr>
            <a:r>
              <a:rPr lang="en-US" sz="2200" dirty="0"/>
              <a:t>1.   A Guide to the Project Management Body of Knowledge (PMBOK® Guide) 6th Edition</a:t>
            </a:r>
          </a:p>
          <a:p>
            <a:pPr>
              <a:spcAft>
                <a:spcPts val="0"/>
              </a:spcAft>
            </a:pPr>
            <a:r>
              <a:rPr lang="en-US" dirty="0"/>
              <a:t>Author/Publisher: Project Management Institute, Inc.</a:t>
            </a:r>
          </a:p>
        </p:txBody>
      </p:sp>
      <p:pic>
        <p:nvPicPr>
          <p:cNvPr id="4" name="Picture 3">
            <a:extLst>
              <a:ext uri="{FF2B5EF4-FFF2-40B4-BE49-F238E27FC236}">
                <a16:creationId xmlns:a16="http://schemas.microsoft.com/office/drawing/2014/main" id="{6B6AAEF9-8EC3-4B1D-8737-B22DCAA3316D}"/>
              </a:ext>
            </a:extLst>
          </p:cNvPr>
          <p:cNvPicPr>
            <a:picLocks noChangeAspect="1"/>
          </p:cNvPicPr>
          <p:nvPr/>
        </p:nvPicPr>
        <p:blipFill>
          <a:blip r:embed="rId3"/>
          <a:stretch>
            <a:fillRect/>
          </a:stretch>
        </p:blipFill>
        <p:spPr>
          <a:xfrm>
            <a:off x="311750" y="1433468"/>
            <a:ext cx="1109935" cy="1441065"/>
          </a:xfrm>
          <a:prstGeom prst="rect">
            <a:avLst/>
          </a:prstGeom>
        </p:spPr>
      </p:pic>
      <p:sp>
        <p:nvSpPr>
          <p:cNvPr id="6" name="Rectangle 6">
            <a:extLst>
              <a:ext uri="{FF2B5EF4-FFF2-40B4-BE49-F238E27FC236}">
                <a16:creationId xmlns:a16="http://schemas.microsoft.com/office/drawing/2014/main" id="{5ED382E9-C4C6-4CA3-BBAA-57A330420434}"/>
              </a:ext>
            </a:extLst>
          </p:cNvPr>
          <p:cNvSpPr txBox="1">
            <a:spLocks noChangeArrowheads="1"/>
          </p:cNvSpPr>
          <p:nvPr/>
        </p:nvSpPr>
        <p:spPr>
          <a:xfrm>
            <a:off x="1656953" y="3166739"/>
            <a:ext cx="7008076" cy="1880390"/>
          </a:xfrm>
          <a:prstGeom prst="rect">
            <a:avLst/>
          </a:prstGeom>
          <a:noFill/>
          <a:ln w="12700"/>
        </p:spPr>
        <p:txBody>
          <a:bodyPr lIns="90488" tIns="44450" rIns="90488" bIns="44450" rtlCol="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Aft>
                <a:spcPts val="0"/>
              </a:spcAft>
              <a:buNone/>
            </a:pPr>
            <a:r>
              <a:rPr lang="en-US" sz="2200" dirty="0"/>
              <a:t>2.   Project Management – A Systems Approach to Planning, Scheduling, and Controlling (12</a:t>
            </a:r>
            <a:r>
              <a:rPr lang="en-US" sz="2200" baseline="30000" dirty="0"/>
              <a:t>th</a:t>
            </a:r>
            <a:r>
              <a:rPr lang="en-US" sz="2200" dirty="0"/>
              <a:t> Edition)</a:t>
            </a:r>
          </a:p>
          <a:p>
            <a:pPr>
              <a:spcAft>
                <a:spcPts val="0"/>
              </a:spcAft>
            </a:pPr>
            <a:r>
              <a:rPr lang="en-US" dirty="0"/>
              <a:t>Author: Harold Kerzner; Publisher: Wiley</a:t>
            </a:r>
          </a:p>
        </p:txBody>
      </p:sp>
      <p:pic>
        <p:nvPicPr>
          <p:cNvPr id="7" name="Picture 2" descr="Project Management A Systems Approach to PDF Planning image 0">
            <a:extLst>
              <a:ext uri="{FF2B5EF4-FFF2-40B4-BE49-F238E27FC236}">
                <a16:creationId xmlns:a16="http://schemas.microsoft.com/office/drawing/2014/main" id="{25591219-F5B6-4562-A199-4B5E20D963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414" y="3166739"/>
            <a:ext cx="1094271" cy="133954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6">
            <a:extLst>
              <a:ext uri="{FF2B5EF4-FFF2-40B4-BE49-F238E27FC236}">
                <a16:creationId xmlns:a16="http://schemas.microsoft.com/office/drawing/2014/main" id="{BCA00BE7-307B-4F20-8298-C03674C32302}"/>
              </a:ext>
            </a:extLst>
          </p:cNvPr>
          <p:cNvSpPr txBox="1">
            <a:spLocks noChangeArrowheads="1"/>
          </p:cNvSpPr>
          <p:nvPr/>
        </p:nvSpPr>
        <p:spPr>
          <a:xfrm>
            <a:off x="327414" y="4909913"/>
            <a:ext cx="5925604" cy="1631577"/>
          </a:xfrm>
          <a:prstGeom prst="rect">
            <a:avLst/>
          </a:prstGeom>
          <a:noFill/>
          <a:ln w="12700"/>
        </p:spPr>
        <p:txBody>
          <a:bodyPr lIns="90488" tIns="44450" rIns="90488" bIns="44450" rtlCol="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Aft>
                <a:spcPts val="0"/>
              </a:spcAft>
              <a:buNone/>
            </a:pPr>
            <a:r>
              <a:rPr lang="en-US" sz="2200" dirty="0"/>
              <a:t>3.   LinkedIn:  Yarbrough, O., Project Management Foundations: Procurement, LinkedIn Learning 2019 </a:t>
            </a:r>
          </a:p>
        </p:txBody>
      </p:sp>
      <p:sp>
        <p:nvSpPr>
          <p:cNvPr id="5" name="Rectangle: Rounded Corners 4">
            <a:extLst>
              <a:ext uri="{FF2B5EF4-FFF2-40B4-BE49-F238E27FC236}">
                <a16:creationId xmlns:a16="http://schemas.microsoft.com/office/drawing/2014/main" id="{0729F551-37EE-4D6E-AB41-5FA59B39D637}"/>
              </a:ext>
            </a:extLst>
          </p:cNvPr>
          <p:cNvSpPr/>
          <p:nvPr/>
        </p:nvSpPr>
        <p:spPr>
          <a:xfrm>
            <a:off x="6723555" y="4402269"/>
            <a:ext cx="2091299" cy="2090605"/>
          </a:xfrm>
          <a:prstGeom prst="round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err="1">
                <a:solidFill>
                  <a:schemeClr val="tx1">
                    <a:lumMod val="85000"/>
                    <a:lumOff val="15000"/>
                  </a:schemeClr>
                </a:solidFill>
              </a:rPr>
              <a:t>Ebooks</a:t>
            </a:r>
            <a:r>
              <a:rPr lang="en-CA" dirty="0">
                <a:solidFill>
                  <a:schemeClr val="tx1">
                    <a:lumMod val="85000"/>
                    <a:lumOff val="15000"/>
                  </a:schemeClr>
                </a:solidFill>
              </a:rPr>
              <a:t> available on FOL at Getting Started /  Required Course and Technical Resources</a:t>
            </a:r>
          </a:p>
        </p:txBody>
      </p:sp>
      <p:sp>
        <p:nvSpPr>
          <p:cNvPr id="9" name="Slide Number Placeholder 8">
            <a:extLst>
              <a:ext uri="{FF2B5EF4-FFF2-40B4-BE49-F238E27FC236}">
                <a16:creationId xmlns:a16="http://schemas.microsoft.com/office/drawing/2014/main" id="{D1369CAA-D9AB-4B8E-B389-7A6BAAC25975}"/>
              </a:ext>
            </a:extLst>
          </p:cNvPr>
          <p:cNvSpPr>
            <a:spLocks noGrp="1"/>
          </p:cNvSpPr>
          <p:nvPr>
            <p:ph type="sldNum" sz="quarter" idx="12"/>
          </p:nvPr>
        </p:nvSpPr>
        <p:spPr/>
        <p:txBody>
          <a:bodyPr/>
          <a:lstStyle/>
          <a:p>
            <a:fld id="{5771F767-0FB1-44C9-A6CF-166E2F908689}" type="slidenum">
              <a:rPr lang="en-US" smtClean="0"/>
              <a:pPr/>
              <a:t>10</a:t>
            </a:fld>
            <a:endParaRPr lang="en-US" dirty="0"/>
          </a:p>
        </p:txBody>
      </p:sp>
    </p:spTree>
    <p:extLst>
      <p:ext uri="{BB962C8B-B14F-4D97-AF65-F5344CB8AC3E}">
        <p14:creationId xmlns:p14="http://schemas.microsoft.com/office/powerpoint/2010/main" val="1945666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Class expectations</a:t>
            </a:r>
          </a:p>
        </p:txBody>
      </p:sp>
      <p:sp>
        <p:nvSpPr>
          <p:cNvPr id="3" name="Content Placeholder 2"/>
          <p:cNvSpPr>
            <a:spLocks noGrp="1"/>
          </p:cNvSpPr>
          <p:nvPr>
            <p:ph idx="1"/>
          </p:nvPr>
        </p:nvSpPr>
        <p:spPr>
          <a:xfrm>
            <a:off x="285663" y="1719126"/>
            <a:ext cx="8839199" cy="4353428"/>
          </a:xfrm>
        </p:spPr>
        <p:txBody>
          <a:bodyPr>
            <a:normAutofit/>
          </a:bodyPr>
          <a:lstStyle/>
          <a:p>
            <a:r>
              <a:rPr lang="en-CA" dirty="0"/>
              <a:t>If you ever have a problem or a question, contact your professor using </a:t>
            </a:r>
            <a:r>
              <a:rPr lang="en-CA" dirty="0">
                <a:highlight>
                  <a:srgbClr val="FFFF00"/>
                </a:highlight>
              </a:rPr>
              <a:t>name</a:t>
            </a:r>
            <a:r>
              <a:rPr lang="en-CA" dirty="0"/>
              <a:t>@fanshaweonline.ca.  It is usually much easier to resolve potential issues early on – don’t wait until it is too late! Professors will generally respond within 24 hours but </a:t>
            </a:r>
            <a:r>
              <a:rPr lang="en-CA" u="sng" dirty="0"/>
              <a:t>not</a:t>
            </a:r>
            <a:r>
              <a:rPr lang="en-CA" dirty="0"/>
              <a:t> on weekends/holidays.</a:t>
            </a:r>
          </a:p>
          <a:p>
            <a:r>
              <a:rPr lang="en-CA" dirty="0"/>
              <a:t>Fanshawe Student Code of Conduct: </a:t>
            </a:r>
            <a:r>
              <a:rPr lang="en-CA" dirty="0">
                <a:hlinkClick r:id="rId3"/>
              </a:rPr>
              <a:t>https://www.fanshawec.ca/about-fanshawe/corporate-information/policies/its-about-choices</a:t>
            </a:r>
            <a:endParaRPr lang="en-CA" dirty="0"/>
          </a:p>
        </p:txBody>
      </p:sp>
      <p:sp>
        <p:nvSpPr>
          <p:cNvPr id="4" name="Slide Number Placeholder 3">
            <a:extLst>
              <a:ext uri="{FF2B5EF4-FFF2-40B4-BE49-F238E27FC236}">
                <a16:creationId xmlns:a16="http://schemas.microsoft.com/office/drawing/2014/main" id="{93B125A9-AAC9-4A71-8C83-26EA337EE1D8}"/>
              </a:ext>
            </a:extLst>
          </p:cNvPr>
          <p:cNvSpPr>
            <a:spLocks noGrp="1"/>
          </p:cNvSpPr>
          <p:nvPr>
            <p:ph type="sldNum" sz="quarter" idx="12"/>
          </p:nvPr>
        </p:nvSpPr>
        <p:spPr/>
        <p:txBody>
          <a:bodyPr/>
          <a:lstStyle/>
          <a:p>
            <a:fld id="{5771F767-0FB1-44C9-A6CF-166E2F908689}" type="slidenum">
              <a:rPr lang="en-US" smtClean="0"/>
              <a:pPr/>
              <a:t>11</a:t>
            </a:fld>
            <a:endParaRPr lang="en-US" dirty="0"/>
          </a:p>
        </p:txBody>
      </p:sp>
    </p:spTree>
    <p:extLst>
      <p:ext uri="{BB962C8B-B14F-4D97-AF65-F5344CB8AC3E}">
        <p14:creationId xmlns:p14="http://schemas.microsoft.com/office/powerpoint/2010/main" val="255224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Class expectations</a:t>
            </a:r>
          </a:p>
        </p:txBody>
      </p:sp>
      <p:sp>
        <p:nvSpPr>
          <p:cNvPr id="3" name="Content Placeholder 2"/>
          <p:cNvSpPr>
            <a:spLocks noGrp="1"/>
          </p:cNvSpPr>
          <p:nvPr>
            <p:ph idx="1"/>
          </p:nvPr>
        </p:nvSpPr>
        <p:spPr>
          <a:xfrm>
            <a:off x="285663" y="1475286"/>
            <a:ext cx="8839199" cy="4386617"/>
          </a:xfrm>
        </p:spPr>
        <p:txBody>
          <a:bodyPr>
            <a:normAutofit fontScale="92500"/>
          </a:bodyPr>
          <a:lstStyle/>
          <a:p>
            <a:r>
              <a:rPr lang="en-US" dirty="0"/>
              <a:t>In this course, we focus on both the Vocational Learning Outcomes, and the Essential Employability Skills.  </a:t>
            </a:r>
            <a:r>
              <a:rPr lang="en-US" u="sng" dirty="0"/>
              <a:t>Communication skills</a:t>
            </a:r>
            <a:r>
              <a:rPr lang="en-US" dirty="0"/>
              <a:t> are essential for the program and your future career.</a:t>
            </a:r>
          </a:p>
          <a:p>
            <a:r>
              <a:rPr lang="en-CA" dirty="0"/>
              <a:t>All written work must be written in correct English (i.e., punctuation, spelling, grammar, sentence structure).  </a:t>
            </a:r>
          </a:p>
          <a:p>
            <a:r>
              <a:rPr lang="en-CA" dirty="0"/>
              <a:t>You may be asked to rewrite a poorly written email.  Poorly written assignments will result in lost marks. </a:t>
            </a:r>
          </a:p>
          <a:p>
            <a:r>
              <a:rPr lang="en-US" dirty="0"/>
              <a:t>Carefully follow assignment/project instructions including business document format unless instructed otherwise (i.e., title page, introduction, structured body with headings, conclusion, references).</a:t>
            </a:r>
          </a:p>
          <a:p>
            <a:r>
              <a:rPr lang="en-US" dirty="0"/>
              <a:t>Consider asking someone to proofread your work before submitting.</a:t>
            </a:r>
            <a:endParaRPr lang="en-CA" dirty="0"/>
          </a:p>
        </p:txBody>
      </p:sp>
      <p:sp>
        <p:nvSpPr>
          <p:cNvPr id="4" name="Slide Number Placeholder 3">
            <a:extLst>
              <a:ext uri="{FF2B5EF4-FFF2-40B4-BE49-F238E27FC236}">
                <a16:creationId xmlns:a16="http://schemas.microsoft.com/office/drawing/2014/main" id="{E91574D7-B31E-4EA7-AB53-C6E2768BCB8B}"/>
              </a:ext>
            </a:extLst>
          </p:cNvPr>
          <p:cNvSpPr>
            <a:spLocks noGrp="1"/>
          </p:cNvSpPr>
          <p:nvPr>
            <p:ph type="sldNum" sz="quarter" idx="12"/>
          </p:nvPr>
        </p:nvSpPr>
        <p:spPr/>
        <p:txBody>
          <a:bodyPr/>
          <a:lstStyle/>
          <a:p>
            <a:fld id="{5771F767-0FB1-44C9-A6CF-166E2F908689}" type="slidenum">
              <a:rPr lang="en-US" smtClean="0"/>
              <a:pPr/>
              <a:t>12</a:t>
            </a:fld>
            <a:endParaRPr lang="en-US" dirty="0"/>
          </a:p>
        </p:txBody>
      </p:sp>
    </p:spTree>
    <p:extLst>
      <p:ext uri="{BB962C8B-B14F-4D97-AF65-F5344CB8AC3E}">
        <p14:creationId xmlns:p14="http://schemas.microsoft.com/office/powerpoint/2010/main" val="1433018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Academic accommodations</a:t>
            </a:r>
          </a:p>
        </p:txBody>
      </p:sp>
      <p:sp>
        <p:nvSpPr>
          <p:cNvPr id="3" name="Content Placeholder 2"/>
          <p:cNvSpPr>
            <a:spLocks noGrp="1"/>
          </p:cNvSpPr>
          <p:nvPr>
            <p:ph idx="1"/>
          </p:nvPr>
        </p:nvSpPr>
        <p:spPr>
          <a:xfrm>
            <a:off x="577124" y="1531318"/>
            <a:ext cx="7989752" cy="2817657"/>
          </a:xfrm>
        </p:spPr>
        <p:txBody>
          <a:bodyPr>
            <a:normAutofit/>
          </a:bodyPr>
          <a:lstStyle/>
          <a:p>
            <a:r>
              <a:rPr lang="en-CA" dirty="0"/>
              <a:t>Contact your professor as needed.</a:t>
            </a:r>
          </a:p>
          <a:p>
            <a:r>
              <a:rPr lang="en-CA" dirty="0"/>
              <a:t>Online evaluations (e.g., quizzes) will be set up with individual extended time requirements.  Be sure to check the settings at least one day before the evaluation.</a:t>
            </a:r>
          </a:p>
          <a:p>
            <a:r>
              <a:rPr lang="en-CA" dirty="0"/>
              <a:t>On-campus evaluations for academic accommodations may be written in the Testing Centre, but check with the Testing Centre first.</a:t>
            </a:r>
          </a:p>
        </p:txBody>
      </p:sp>
      <p:sp>
        <p:nvSpPr>
          <p:cNvPr id="4" name="Slide Number Placeholder 3">
            <a:extLst>
              <a:ext uri="{FF2B5EF4-FFF2-40B4-BE49-F238E27FC236}">
                <a16:creationId xmlns:a16="http://schemas.microsoft.com/office/drawing/2014/main" id="{29D3D36F-BD94-4B9E-B284-205D0404953F}"/>
              </a:ext>
            </a:extLst>
          </p:cNvPr>
          <p:cNvSpPr>
            <a:spLocks noGrp="1"/>
          </p:cNvSpPr>
          <p:nvPr>
            <p:ph type="sldNum" sz="quarter" idx="12"/>
          </p:nvPr>
        </p:nvSpPr>
        <p:spPr/>
        <p:txBody>
          <a:bodyPr/>
          <a:lstStyle/>
          <a:p>
            <a:fld id="{5771F767-0FB1-44C9-A6CF-166E2F908689}" type="slidenum">
              <a:rPr lang="en-US" smtClean="0"/>
              <a:pPr/>
              <a:t>13</a:t>
            </a:fld>
            <a:endParaRPr lang="en-US" dirty="0"/>
          </a:p>
        </p:txBody>
      </p:sp>
    </p:spTree>
    <p:extLst>
      <p:ext uri="{BB962C8B-B14F-4D97-AF65-F5344CB8AC3E}">
        <p14:creationId xmlns:p14="http://schemas.microsoft.com/office/powerpoint/2010/main" val="946288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Academic offense policy</a:t>
            </a:r>
          </a:p>
        </p:txBody>
      </p:sp>
      <p:sp>
        <p:nvSpPr>
          <p:cNvPr id="3" name="Content Placeholder 2"/>
          <p:cNvSpPr>
            <a:spLocks noGrp="1"/>
          </p:cNvSpPr>
          <p:nvPr>
            <p:ph idx="1"/>
          </p:nvPr>
        </p:nvSpPr>
        <p:spPr>
          <a:xfrm>
            <a:off x="577124" y="1540027"/>
            <a:ext cx="7989752" cy="2374142"/>
          </a:xfrm>
        </p:spPr>
        <p:txBody>
          <a:bodyPr/>
          <a:lstStyle/>
          <a:p>
            <a:r>
              <a:rPr lang="en-CA" dirty="0">
                <a:hlinkClick r:id="rId3"/>
              </a:rPr>
              <a:t>https://www.fanshaweonline.ca/shared/College_docs/02_College_Policy_Information.html</a:t>
            </a:r>
            <a:endParaRPr lang="en-CA" dirty="0"/>
          </a:p>
          <a:p>
            <a:r>
              <a:rPr lang="en-CA" dirty="0"/>
              <a:t>Addresses academic offences such as copying, plagiarizing, using unauthorized materials, obtaining exams prior to date.</a:t>
            </a:r>
          </a:p>
          <a:p>
            <a:r>
              <a:rPr lang="en-CA" dirty="0"/>
              <a:t>May result in “0”, F in course, suspension or expulsion.</a:t>
            </a:r>
          </a:p>
          <a:p>
            <a:endParaRPr lang="en-CA" dirty="0"/>
          </a:p>
        </p:txBody>
      </p:sp>
      <p:sp>
        <p:nvSpPr>
          <p:cNvPr id="4" name="Slide Number Placeholder 3">
            <a:extLst>
              <a:ext uri="{FF2B5EF4-FFF2-40B4-BE49-F238E27FC236}">
                <a16:creationId xmlns:a16="http://schemas.microsoft.com/office/drawing/2014/main" id="{A43C7269-BED2-49B6-886B-2068851932DF}"/>
              </a:ext>
            </a:extLst>
          </p:cNvPr>
          <p:cNvSpPr>
            <a:spLocks noGrp="1"/>
          </p:cNvSpPr>
          <p:nvPr>
            <p:ph type="sldNum" sz="quarter" idx="12"/>
          </p:nvPr>
        </p:nvSpPr>
        <p:spPr/>
        <p:txBody>
          <a:bodyPr/>
          <a:lstStyle/>
          <a:p>
            <a:fld id="{5771F767-0FB1-44C9-A6CF-166E2F908689}" type="slidenum">
              <a:rPr lang="en-US" smtClean="0"/>
              <a:pPr/>
              <a:t>14</a:t>
            </a:fld>
            <a:endParaRPr lang="en-US" dirty="0"/>
          </a:p>
        </p:txBody>
      </p:sp>
    </p:spTree>
    <p:extLst>
      <p:ext uri="{BB962C8B-B14F-4D97-AF65-F5344CB8AC3E}">
        <p14:creationId xmlns:p14="http://schemas.microsoft.com/office/powerpoint/2010/main" val="2704268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6171-965F-423C-BDE7-EFF57BADCFE3}"/>
              </a:ext>
            </a:extLst>
          </p:cNvPr>
          <p:cNvSpPr>
            <a:spLocks noGrp="1"/>
          </p:cNvSpPr>
          <p:nvPr>
            <p:ph type="title"/>
          </p:nvPr>
        </p:nvSpPr>
        <p:spPr/>
        <p:txBody>
          <a:bodyPr/>
          <a:lstStyle/>
          <a:p>
            <a:r>
              <a:rPr lang="en-CA" dirty="0"/>
              <a:t>Citing your work in APA format</a:t>
            </a:r>
          </a:p>
        </p:txBody>
      </p:sp>
      <p:sp>
        <p:nvSpPr>
          <p:cNvPr id="3" name="Content Placeholder 2">
            <a:extLst>
              <a:ext uri="{FF2B5EF4-FFF2-40B4-BE49-F238E27FC236}">
                <a16:creationId xmlns:a16="http://schemas.microsoft.com/office/drawing/2014/main" id="{E24201ED-CC1D-4FF6-B779-8E572B96098C}"/>
              </a:ext>
            </a:extLst>
          </p:cNvPr>
          <p:cNvSpPr>
            <a:spLocks noGrp="1"/>
          </p:cNvSpPr>
          <p:nvPr>
            <p:ph idx="1"/>
          </p:nvPr>
        </p:nvSpPr>
        <p:spPr>
          <a:xfrm>
            <a:off x="577124" y="1653510"/>
            <a:ext cx="7989752" cy="1943946"/>
          </a:xfrm>
        </p:spPr>
        <p:txBody>
          <a:bodyPr anchor="t">
            <a:normAutofit lnSpcReduction="10000"/>
          </a:bodyPr>
          <a:lstStyle/>
          <a:p>
            <a:pPr marL="0" indent="0">
              <a:buNone/>
            </a:pPr>
            <a:r>
              <a:rPr lang="en-CA" dirty="0"/>
              <a:t>APA (American Psychological Association) style citation is required in this program</a:t>
            </a:r>
          </a:p>
          <a:p>
            <a:r>
              <a:rPr lang="en-US" dirty="0"/>
              <a:t>Guidance on </a:t>
            </a:r>
            <a:r>
              <a:rPr lang="en-US" dirty="0">
                <a:hlinkClick r:id="rId2"/>
              </a:rPr>
              <a:t>FOL: https://www.fanshawelibrary.com/wp-content/uploads/2020/09/APA-7th-Edition-LLC-2020.pdf</a:t>
            </a:r>
            <a:endParaRPr lang="en-US" dirty="0"/>
          </a:p>
          <a:p>
            <a:r>
              <a:rPr lang="en-US" dirty="0"/>
              <a:t>Word has built-in functionality to assist with APA formatting</a:t>
            </a:r>
          </a:p>
        </p:txBody>
      </p:sp>
      <p:sp>
        <p:nvSpPr>
          <p:cNvPr id="4" name="Slide Number Placeholder 3">
            <a:extLst>
              <a:ext uri="{FF2B5EF4-FFF2-40B4-BE49-F238E27FC236}">
                <a16:creationId xmlns:a16="http://schemas.microsoft.com/office/drawing/2014/main" id="{4F4349E2-4DB8-4F43-B4C5-2AA98A2BD55F}"/>
              </a:ext>
            </a:extLst>
          </p:cNvPr>
          <p:cNvSpPr>
            <a:spLocks noGrp="1"/>
          </p:cNvSpPr>
          <p:nvPr>
            <p:ph type="sldNum" sz="quarter" idx="12"/>
          </p:nvPr>
        </p:nvSpPr>
        <p:spPr/>
        <p:txBody>
          <a:bodyPr/>
          <a:lstStyle/>
          <a:p>
            <a:fld id="{5771F767-0FB1-44C9-A6CF-166E2F908689}" type="slidenum">
              <a:rPr lang="en-US" smtClean="0"/>
              <a:pPr/>
              <a:t>15</a:t>
            </a:fld>
            <a:endParaRPr lang="en-US" dirty="0"/>
          </a:p>
        </p:txBody>
      </p:sp>
    </p:spTree>
    <p:extLst>
      <p:ext uri="{BB962C8B-B14F-4D97-AF65-F5344CB8AC3E}">
        <p14:creationId xmlns:p14="http://schemas.microsoft.com/office/powerpoint/2010/main" val="370986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6171-965F-423C-BDE7-EFF57BADCFE3}"/>
              </a:ext>
            </a:extLst>
          </p:cNvPr>
          <p:cNvSpPr>
            <a:spLocks noGrp="1"/>
          </p:cNvSpPr>
          <p:nvPr>
            <p:ph type="title"/>
          </p:nvPr>
        </p:nvSpPr>
        <p:spPr/>
        <p:txBody>
          <a:bodyPr/>
          <a:lstStyle/>
          <a:p>
            <a:r>
              <a:rPr lang="en-CA" dirty="0"/>
              <a:t>Citing Examples</a:t>
            </a:r>
          </a:p>
        </p:txBody>
      </p:sp>
      <p:graphicFrame>
        <p:nvGraphicFramePr>
          <p:cNvPr id="4" name="Table 4">
            <a:extLst>
              <a:ext uri="{FF2B5EF4-FFF2-40B4-BE49-F238E27FC236}">
                <a16:creationId xmlns:a16="http://schemas.microsoft.com/office/drawing/2014/main" id="{67EAE759-4F9F-457D-87EB-40B0FF569B08}"/>
              </a:ext>
            </a:extLst>
          </p:cNvPr>
          <p:cNvGraphicFramePr>
            <a:graphicFrameLocks noGrp="1"/>
          </p:cNvGraphicFramePr>
          <p:nvPr>
            <p:extLst>
              <p:ext uri="{D42A27DB-BD31-4B8C-83A1-F6EECF244321}">
                <p14:modId xmlns:p14="http://schemas.microsoft.com/office/powerpoint/2010/main" val="1982172225"/>
              </p:ext>
            </p:extLst>
          </p:nvPr>
        </p:nvGraphicFramePr>
        <p:xfrm>
          <a:off x="416514" y="1725930"/>
          <a:ext cx="8467726" cy="3662680"/>
        </p:xfrm>
        <a:graphic>
          <a:graphicData uri="http://schemas.openxmlformats.org/drawingml/2006/table">
            <a:tbl>
              <a:tblPr firstRow="1" bandRow="1">
                <a:tableStyleId>{1E171933-4619-4E11-9A3F-F7608DF75F80}</a:tableStyleId>
              </a:tblPr>
              <a:tblGrid>
                <a:gridCol w="4233863">
                  <a:extLst>
                    <a:ext uri="{9D8B030D-6E8A-4147-A177-3AD203B41FA5}">
                      <a16:colId xmlns:a16="http://schemas.microsoft.com/office/drawing/2014/main" val="3828684012"/>
                    </a:ext>
                  </a:extLst>
                </a:gridCol>
                <a:gridCol w="4233863">
                  <a:extLst>
                    <a:ext uri="{9D8B030D-6E8A-4147-A177-3AD203B41FA5}">
                      <a16:colId xmlns:a16="http://schemas.microsoft.com/office/drawing/2014/main" val="126837658"/>
                    </a:ext>
                  </a:extLst>
                </a:gridCol>
              </a:tblGrid>
              <a:tr h="370840">
                <a:tc>
                  <a:txBody>
                    <a:bodyPr/>
                    <a:lstStyle/>
                    <a:p>
                      <a:r>
                        <a:rPr lang="en-CA" dirty="0">
                          <a:solidFill>
                            <a:schemeClr val="tx1">
                              <a:lumMod val="85000"/>
                              <a:lumOff val="15000"/>
                            </a:schemeClr>
                          </a:solidFill>
                        </a:rPr>
                        <a:t>In-Text Citation</a:t>
                      </a:r>
                    </a:p>
                  </a:txBody>
                  <a:tcPr/>
                </a:tc>
                <a:tc>
                  <a:txBody>
                    <a:bodyPr/>
                    <a:lstStyle/>
                    <a:p>
                      <a:r>
                        <a:rPr lang="en-CA" dirty="0">
                          <a:solidFill>
                            <a:schemeClr val="tx1">
                              <a:lumMod val="85000"/>
                              <a:lumOff val="15000"/>
                            </a:schemeClr>
                          </a:solidFill>
                        </a:rPr>
                        <a:t>Citing in References</a:t>
                      </a:r>
                    </a:p>
                  </a:txBody>
                  <a:tcPr/>
                </a:tc>
                <a:extLst>
                  <a:ext uri="{0D108BD9-81ED-4DB2-BD59-A6C34878D82A}">
                    <a16:rowId xmlns:a16="http://schemas.microsoft.com/office/drawing/2014/main" val="41340643"/>
                  </a:ext>
                </a:extLst>
              </a:tr>
              <a:tr h="370840">
                <a:tc>
                  <a:txBody>
                    <a:bodyPr/>
                    <a:lstStyle/>
                    <a:p>
                      <a:r>
                        <a:rPr lang="en-US" dirty="0"/>
                        <a:t>Cognitive mapping is an analysis method using interviewing techniques to let the interviewee think through issues of strategy (Tyler, 2001).</a:t>
                      </a:r>
                      <a:endParaRPr lang="en-CA" dirty="0"/>
                    </a:p>
                  </a:txBody>
                  <a:tcPr/>
                </a:tc>
                <a:tc>
                  <a:txBody>
                    <a:bodyPr/>
                    <a:lstStyle/>
                    <a:p>
                      <a:r>
                        <a:rPr lang="en-US" dirty="0"/>
                        <a:t>Burns, T., and Smith, G. M. (1961). "The management of innovation." Associated Book Publishers, London, England.</a:t>
                      </a:r>
                      <a:endParaRPr lang="en-CA" dirty="0"/>
                    </a:p>
                  </a:txBody>
                  <a:tcPr/>
                </a:tc>
                <a:extLst>
                  <a:ext uri="{0D108BD9-81ED-4DB2-BD59-A6C34878D82A}">
                    <a16:rowId xmlns:a16="http://schemas.microsoft.com/office/drawing/2014/main" val="825435973"/>
                  </a:ext>
                </a:extLst>
              </a:tr>
              <a:tr h="516255">
                <a:tc>
                  <a:txBody>
                    <a:bodyPr/>
                    <a:lstStyle/>
                    <a:p>
                      <a:r>
                        <a:rPr lang="en-US" dirty="0"/>
                        <a:t>McQueen (2002) has set out a generic model with.……..</a:t>
                      </a:r>
                    </a:p>
                    <a:p>
                      <a:endParaRPr lang="en-CA" dirty="0"/>
                    </a:p>
                  </a:txBody>
                  <a:tcPr/>
                </a:tc>
                <a:tc>
                  <a:txBody>
                    <a:bodyPr/>
                    <a:lstStyle/>
                    <a:p>
                      <a:r>
                        <a:rPr lang="en-US" dirty="0"/>
                        <a:t>Lynn Johnston, L. (2005) "Partners for learning and performance" Retrieved July 17, 2008, </a:t>
                      </a:r>
                      <a:r>
                        <a:rPr lang="en-US" u="none" dirty="0">
                          <a:solidFill>
                            <a:schemeClr val="tx1"/>
                          </a:solidFill>
                        </a:rPr>
                        <a:t>http://cstd.typepad.com/</a:t>
                      </a:r>
                    </a:p>
                    <a:p>
                      <a:endParaRPr lang="en-CA" dirty="0"/>
                    </a:p>
                  </a:txBody>
                  <a:tcPr/>
                </a:tc>
                <a:extLst>
                  <a:ext uri="{0D108BD9-81ED-4DB2-BD59-A6C34878D82A}">
                    <a16:rowId xmlns:a16="http://schemas.microsoft.com/office/drawing/2014/main" val="966947963"/>
                  </a:ext>
                </a:extLst>
              </a:tr>
              <a:tr h="370840">
                <a:tc>
                  <a:txBody>
                    <a:bodyPr/>
                    <a:lstStyle/>
                    <a:p>
                      <a:endParaRPr lang="en-CA" dirty="0"/>
                    </a:p>
                  </a:txBody>
                  <a:tcPr/>
                </a:tc>
                <a:tc>
                  <a:txBody>
                    <a:bodyPr/>
                    <a:lstStyle/>
                    <a:p>
                      <a:r>
                        <a:rPr lang="en-US" dirty="0"/>
                        <a:t>Morris, P. W. G. (2001). “Updating the project management bodies of knowledge.” Project Management Journal, 32(3) p. 21-31.</a:t>
                      </a:r>
                      <a:endParaRPr lang="en-CA" dirty="0"/>
                    </a:p>
                  </a:txBody>
                  <a:tcPr/>
                </a:tc>
                <a:extLst>
                  <a:ext uri="{0D108BD9-81ED-4DB2-BD59-A6C34878D82A}">
                    <a16:rowId xmlns:a16="http://schemas.microsoft.com/office/drawing/2014/main" val="2141469053"/>
                  </a:ext>
                </a:extLst>
              </a:tr>
            </a:tbl>
          </a:graphicData>
        </a:graphic>
      </p:graphicFrame>
      <p:sp>
        <p:nvSpPr>
          <p:cNvPr id="3" name="Slide Number Placeholder 2">
            <a:extLst>
              <a:ext uri="{FF2B5EF4-FFF2-40B4-BE49-F238E27FC236}">
                <a16:creationId xmlns:a16="http://schemas.microsoft.com/office/drawing/2014/main" id="{2BD8BF23-8768-455C-BE3D-5E999EF6AA22}"/>
              </a:ext>
            </a:extLst>
          </p:cNvPr>
          <p:cNvSpPr>
            <a:spLocks noGrp="1"/>
          </p:cNvSpPr>
          <p:nvPr>
            <p:ph type="sldNum" sz="quarter" idx="12"/>
          </p:nvPr>
        </p:nvSpPr>
        <p:spPr/>
        <p:txBody>
          <a:bodyPr/>
          <a:lstStyle/>
          <a:p>
            <a:fld id="{5771F767-0FB1-44C9-A6CF-166E2F908689}" type="slidenum">
              <a:rPr lang="en-US" smtClean="0"/>
              <a:pPr/>
              <a:t>16</a:t>
            </a:fld>
            <a:endParaRPr lang="en-US" dirty="0"/>
          </a:p>
        </p:txBody>
      </p:sp>
    </p:spTree>
    <p:extLst>
      <p:ext uri="{BB962C8B-B14F-4D97-AF65-F5344CB8AC3E}">
        <p14:creationId xmlns:p14="http://schemas.microsoft.com/office/powerpoint/2010/main" val="3593152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ACA0E-DF20-4C2F-8B90-39D24A1098CC}"/>
              </a:ext>
            </a:extLst>
          </p:cNvPr>
          <p:cNvSpPr>
            <a:spLocks noGrp="1"/>
          </p:cNvSpPr>
          <p:nvPr>
            <p:ph type="title"/>
          </p:nvPr>
        </p:nvSpPr>
        <p:spPr/>
        <p:txBody>
          <a:bodyPr/>
          <a:lstStyle/>
          <a:p>
            <a:r>
              <a:rPr lang="en-CA" dirty="0"/>
              <a:t>Group work</a:t>
            </a:r>
          </a:p>
        </p:txBody>
      </p:sp>
      <p:sp>
        <p:nvSpPr>
          <p:cNvPr id="3" name="Content Placeholder 2">
            <a:extLst>
              <a:ext uri="{FF2B5EF4-FFF2-40B4-BE49-F238E27FC236}">
                <a16:creationId xmlns:a16="http://schemas.microsoft.com/office/drawing/2014/main" id="{ADA19BCB-9406-4165-BE60-9D4F40BDC53D}"/>
              </a:ext>
            </a:extLst>
          </p:cNvPr>
          <p:cNvSpPr>
            <a:spLocks noGrp="1"/>
          </p:cNvSpPr>
          <p:nvPr>
            <p:ph idx="1"/>
          </p:nvPr>
        </p:nvSpPr>
        <p:spPr>
          <a:xfrm>
            <a:off x="287383" y="1397574"/>
            <a:ext cx="8569234" cy="2610379"/>
          </a:xfrm>
        </p:spPr>
        <p:txBody>
          <a:bodyPr>
            <a:normAutofit/>
          </a:bodyPr>
          <a:lstStyle/>
          <a:p>
            <a:r>
              <a:rPr lang="en-CA" dirty="0"/>
              <a:t>Group work can be challenging</a:t>
            </a:r>
          </a:p>
          <a:p>
            <a:r>
              <a:rPr lang="en-CA" dirty="0"/>
              <a:t>The key to effective group work is </a:t>
            </a:r>
            <a:r>
              <a:rPr lang="en-CA" b="1" u="sng" dirty="0"/>
              <a:t>communication and respect</a:t>
            </a:r>
          </a:p>
          <a:p>
            <a:r>
              <a:rPr lang="en-CA" dirty="0"/>
              <a:t>Groups limited to </a:t>
            </a:r>
            <a:r>
              <a:rPr lang="en-CA" b="1" dirty="0"/>
              <a:t>4 </a:t>
            </a:r>
            <a:r>
              <a:rPr lang="en-CA" dirty="0"/>
              <a:t>students.  Check with your professor regarding the arrangements for the formation of groups.</a:t>
            </a:r>
          </a:p>
        </p:txBody>
      </p:sp>
      <p:pic>
        <p:nvPicPr>
          <p:cNvPr id="4098" name="Picture 2" descr="What is Group Work? | EduMaxi">
            <a:extLst>
              <a:ext uri="{FF2B5EF4-FFF2-40B4-BE49-F238E27FC236}">
                <a16:creationId xmlns:a16="http://schemas.microsoft.com/office/drawing/2014/main" id="{C6902848-F4D6-499E-AB2F-6D462E039C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1311" y="4306209"/>
            <a:ext cx="3268525" cy="2157454"/>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Pin on Education Infographics">
            <a:extLst>
              <a:ext uri="{FF2B5EF4-FFF2-40B4-BE49-F238E27FC236}">
                <a16:creationId xmlns:a16="http://schemas.microsoft.com/office/drawing/2014/main" id="{C2C48796-D9B2-4487-ADBE-B26C06ADB91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5268"/>
          <a:stretch/>
        </p:blipFill>
        <p:spPr bwMode="auto">
          <a:xfrm>
            <a:off x="1940285" y="4306209"/>
            <a:ext cx="2157454" cy="215745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AABB5536-F0EF-47BA-A276-A2B33538FEB6}"/>
              </a:ext>
            </a:extLst>
          </p:cNvPr>
          <p:cNvSpPr>
            <a:spLocks noGrp="1"/>
          </p:cNvSpPr>
          <p:nvPr>
            <p:ph type="sldNum" sz="quarter" idx="12"/>
          </p:nvPr>
        </p:nvSpPr>
        <p:spPr/>
        <p:txBody>
          <a:bodyPr/>
          <a:lstStyle/>
          <a:p>
            <a:fld id="{5771F767-0FB1-44C9-A6CF-166E2F908689}" type="slidenum">
              <a:rPr lang="en-US" smtClean="0"/>
              <a:pPr/>
              <a:t>17</a:t>
            </a:fld>
            <a:endParaRPr lang="en-US" dirty="0"/>
          </a:p>
        </p:txBody>
      </p:sp>
    </p:spTree>
    <p:extLst>
      <p:ext uri="{BB962C8B-B14F-4D97-AF65-F5344CB8AC3E}">
        <p14:creationId xmlns:p14="http://schemas.microsoft.com/office/powerpoint/2010/main" val="26380884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EE5B9-8165-4814-9066-46A2FB0DDF61}"/>
              </a:ext>
            </a:extLst>
          </p:cNvPr>
          <p:cNvSpPr>
            <a:spLocks noGrp="1"/>
          </p:cNvSpPr>
          <p:nvPr>
            <p:ph type="title"/>
          </p:nvPr>
        </p:nvSpPr>
        <p:spPr/>
        <p:txBody>
          <a:bodyPr/>
          <a:lstStyle/>
          <a:p>
            <a:r>
              <a:rPr lang="en-CA" dirty="0"/>
              <a:t>Group work</a:t>
            </a:r>
          </a:p>
        </p:txBody>
      </p:sp>
      <p:sp>
        <p:nvSpPr>
          <p:cNvPr id="3" name="Content Placeholder 2">
            <a:extLst>
              <a:ext uri="{FF2B5EF4-FFF2-40B4-BE49-F238E27FC236}">
                <a16:creationId xmlns:a16="http://schemas.microsoft.com/office/drawing/2014/main" id="{A8551A17-DFA2-4FFC-9A9C-3842765EE4B7}"/>
              </a:ext>
            </a:extLst>
          </p:cNvPr>
          <p:cNvSpPr>
            <a:spLocks noGrp="1"/>
          </p:cNvSpPr>
          <p:nvPr>
            <p:ph idx="1"/>
          </p:nvPr>
        </p:nvSpPr>
        <p:spPr>
          <a:xfrm>
            <a:off x="549893" y="1285485"/>
            <a:ext cx="8481151" cy="3630795"/>
          </a:xfrm>
        </p:spPr>
        <p:txBody>
          <a:bodyPr anchor="t"/>
          <a:lstStyle/>
          <a:p>
            <a:r>
              <a:rPr lang="en-CA" dirty="0"/>
              <a:t>Group assignments require the submission of team participation minutes</a:t>
            </a:r>
          </a:p>
          <a:p>
            <a:r>
              <a:rPr lang="en-CA" dirty="0"/>
              <a:t>Excel template is provided with first group assignment instructions</a:t>
            </a:r>
          </a:p>
        </p:txBody>
      </p:sp>
      <p:pic>
        <p:nvPicPr>
          <p:cNvPr id="4" name="Picture 3">
            <a:extLst>
              <a:ext uri="{FF2B5EF4-FFF2-40B4-BE49-F238E27FC236}">
                <a16:creationId xmlns:a16="http://schemas.microsoft.com/office/drawing/2014/main" id="{4324E161-E1C6-49B0-8B7C-B7D3D6A68104}"/>
              </a:ext>
            </a:extLst>
          </p:cNvPr>
          <p:cNvPicPr>
            <a:picLocks noChangeAspect="1"/>
          </p:cNvPicPr>
          <p:nvPr/>
        </p:nvPicPr>
        <p:blipFill>
          <a:blip r:embed="rId2"/>
          <a:stretch>
            <a:fillRect/>
          </a:stretch>
        </p:blipFill>
        <p:spPr>
          <a:xfrm>
            <a:off x="2000887" y="3099161"/>
            <a:ext cx="5353242" cy="3247634"/>
          </a:xfrm>
          <a:prstGeom prst="rect">
            <a:avLst/>
          </a:prstGeom>
          <a:ln>
            <a:solidFill>
              <a:schemeClr val="tx1"/>
            </a:solidFill>
          </a:ln>
        </p:spPr>
      </p:pic>
      <p:sp>
        <p:nvSpPr>
          <p:cNvPr id="5" name="Slide Number Placeholder 4">
            <a:extLst>
              <a:ext uri="{FF2B5EF4-FFF2-40B4-BE49-F238E27FC236}">
                <a16:creationId xmlns:a16="http://schemas.microsoft.com/office/drawing/2014/main" id="{D70D7A12-432C-4D3E-B539-C993000B3C63}"/>
              </a:ext>
            </a:extLst>
          </p:cNvPr>
          <p:cNvSpPr>
            <a:spLocks noGrp="1"/>
          </p:cNvSpPr>
          <p:nvPr>
            <p:ph type="sldNum" sz="quarter" idx="12"/>
          </p:nvPr>
        </p:nvSpPr>
        <p:spPr/>
        <p:txBody>
          <a:bodyPr/>
          <a:lstStyle/>
          <a:p>
            <a:fld id="{5771F767-0FB1-44C9-A6CF-166E2F908689}" type="slidenum">
              <a:rPr lang="en-US" smtClean="0"/>
              <a:pPr/>
              <a:t>18</a:t>
            </a:fld>
            <a:endParaRPr lang="en-US" dirty="0"/>
          </a:p>
        </p:txBody>
      </p:sp>
    </p:spTree>
    <p:extLst>
      <p:ext uri="{BB962C8B-B14F-4D97-AF65-F5344CB8AC3E}">
        <p14:creationId xmlns:p14="http://schemas.microsoft.com/office/powerpoint/2010/main" val="2882505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AE0CC9-EF17-4CD1-A227-3A3728A8BF09}"/>
              </a:ext>
            </a:extLst>
          </p:cNvPr>
          <p:cNvSpPr>
            <a:spLocks noGrp="1"/>
          </p:cNvSpPr>
          <p:nvPr>
            <p:ph idx="1"/>
          </p:nvPr>
        </p:nvSpPr>
        <p:spPr>
          <a:xfrm>
            <a:off x="1406769" y="3658678"/>
            <a:ext cx="6635261" cy="2636614"/>
          </a:xfrm>
        </p:spPr>
        <p:txBody>
          <a:bodyPr anchor="t">
            <a:normAutofit fontScale="92500" lnSpcReduction="10000"/>
          </a:bodyPr>
          <a:lstStyle/>
          <a:p>
            <a:pPr marL="0" indent="0" algn="ctr">
              <a:buNone/>
            </a:pPr>
            <a:r>
              <a:rPr lang="en-CA" sz="2400" b="1" dirty="0"/>
              <a:t>Any general questions about the course before we start with course material?</a:t>
            </a:r>
          </a:p>
          <a:p>
            <a:pPr marL="0" indent="0" algn="ctr">
              <a:buNone/>
            </a:pPr>
            <a:endParaRPr lang="en-CA" b="1" dirty="0"/>
          </a:p>
          <a:p>
            <a:pPr marL="0" indent="0" algn="ctr">
              <a:buNone/>
            </a:pPr>
            <a:r>
              <a:rPr lang="en-CA" sz="2400" b="1" dirty="0"/>
              <a:t>In-class, ask your professor.  Online, capture any questions you have so far and make sure you either find your answer from other sources on FOL such as Course Announcements or email – or contact your professor.</a:t>
            </a:r>
          </a:p>
        </p:txBody>
      </p:sp>
      <p:pic>
        <p:nvPicPr>
          <p:cNvPr id="1026" name="Picture 2" descr="What Questions Should You Ask During the Product Lifecycle? | Machine Design">
            <a:extLst>
              <a:ext uri="{FF2B5EF4-FFF2-40B4-BE49-F238E27FC236}">
                <a16:creationId xmlns:a16="http://schemas.microsoft.com/office/drawing/2014/main" id="{EDA73FB4-D96A-40AD-9F5D-031BA99918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6300" y="961422"/>
            <a:ext cx="4975683" cy="2582863"/>
          </a:xfrm>
          <a:prstGeom prst="round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7B285706-571E-4E10-A791-34CFE753BDD2}"/>
              </a:ext>
            </a:extLst>
          </p:cNvPr>
          <p:cNvSpPr>
            <a:spLocks noGrp="1"/>
          </p:cNvSpPr>
          <p:nvPr>
            <p:ph type="sldNum" sz="quarter" idx="12"/>
          </p:nvPr>
        </p:nvSpPr>
        <p:spPr/>
        <p:txBody>
          <a:bodyPr/>
          <a:lstStyle/>
          <a:p>
            <a:fld id="{5771F767-0FB1-44C9-A6CF-166E2F908689}" type="slidenum">
              <a:rPr lang="en-US" smtClean="0"/>
              <a:pPr/>
              <a:t>19</a:t>
            </a:fld>
            <a:endParaRPr lang="en-US" dirty="0"/>
          </a:p>
        </p:txBody>
      </p:sp>
    </p:spTree>
    <p:extLst>
      <p:ext uri="{BB962C8B-B14F-4D97-AF65-F5344CB8AC3E}">
        <p14:creationId xmlns:p14="http://schemas.microsoft.com/office/powerpoint/2010/main" val="540014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Module agenda</a:t>
            </a:r>
          </a:p>
        </p:txBody>
      </p:sp>
      <p:sp>
        <p:nvSpPr>
          <p:cNvPr id="10" name="Content Placeholder 2">
            <a:extLst>
              <a:ext uri="{FF2B5EF4-FFF2-40B4-BE49-F238E27FC236}">
                <a16:creationId xmlns:a16="http://schemas.microsoft.com/office/drawing/2014/main" id="{3FB047CB-9F94-4E2D-84D2-0D83EF3090DF}"/>
              </a:ext>
            </a:extLst>
          </p:cNvPr>
          <p:cNvSpPr>
            <a:spLocks noGrp="1"/>
          </p:cNvSpPr>
          <p:nvPr>
            <p:ph idx="1"/>
          </p:nvPr>
        </p:nvSpPr>
        <p:spPr>
          <a:xfrm>
            <a:off x="581192" y="2081699"/>
            <a:ext cx="6282904" cy="3521242"/>
          </a:xfrm>
        </p:spPr>
        <p:txBody>
          <a:bodyPr>
            <a:normAutofit/>
          </a:bodyPr>
          <a:lstStyle/>
          <a:p>
            <a:r>
              <a:rPr lang="en-CA" dirty="0"/>
              <a:t>Welcome!</a:t>
            </a:r>
          </a:p>
          <a:p>
            <a:r>
              <a:rPr lang="en-CA" dirty="0"/>
              <a:t>Introductions</a:t>
            </a:r>
          </a:p>
          <a:p>
            <a:r>
              <a:rPr lang="en-CA" dirty="0"/>
              <a:t>About the course</a:t>
            </a:r>
          </a:p>
          <a:p>
            <a:r>
              <a:rPr lang="en-CA" dirty="0"/>
              <a:t>What is procurement?</a:t>
            </a:r>
          </a:p>
          <a:p>
            <a:r>
              <a:rPr lang="en-CA" dirty="0"/>
              <a:t>What is </a:t>
            </a:r>
            <a:r>
              <a:rPr lang="en-CA" i="1" dirty="0"/>
              <a:t>project</a:t>
            </a:r>
            <a:r>
              <a:rPr lang="en-CA" dirty="0"/>
              <a:t> procurement?</a:t>
            </a:r>
          </a:p>
          <a:p>
            <a:r>
              <a:rPr lang="en-CA" dirty="0"/>
              <a:t>Homework/evaluations</a:t>
            </a:r>
          </a:p>
        </p:txBody>
      </p:sp>
      <p:pic>
        <p:nvPicPr>
          <p:cNvPr id="4098" name="Picture 2" descr="The key to success in sales: an agenda | Sandler Training">
            <a:extLst>
              <a:ext uri="{FF2B5EF4-FFF2-40B4-BE49-F238E27FC236}">
                <a16:creationId xmlns:a16="http://schemas.microsoft.com/office/drawing/2014/main" id="{228A863A-6594-4E4D-8ED2-DA2C188960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7928" y="2289890"/>
            <a:ext cx="3414880" cy="227822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B38D810D-408D-4A9C-845D-1B71A4C9AE99}"/>
              </a:ext>
            </a:extLst>
          </p:cNvPr>
          <p:cNvSpPr>
            <a:spLocks noGrp="1"/>
          </p:cNvSpPr>
          <p:nvPr>
            <p:ph type="sldNum" sz="quarter" idx="12"/>
          </p:nvPr>
        </p:nvSpPr>
        <p:spPr/>
        <p:txBody>
          <a:bodyPr/>
          <a:lstStyle/>
          <a:p>
            <a:fld id="{5771F767-0FB1-44C9-A6CF-166E2F908689}" type="slidenum">
              <a:rPr lang="en-US" smtClean="0"/>
              <a:pPr/>
              <a:t>2</a:t>
            </a:fld>
            <a:endParaRPr lang="en-US" dirty="0"/>
          </a:p>
        </p:txBody>
      </p:sp>
    </p:spTree>
    <p:extLst>
      <p:ext uri="{BB962C8B-B14F-4D97-AF65-F5344CB8AC3E}">
        <p14:creationId xmlns:p14="http://schemas.microsoft.com/office/powerpoint/2010/main" val="230608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EC5D6-AFCE-49BA-A33F-1EB0812FA4F6}"/>
              </a:ext>
            </a:extLst>
          </p:cNvPr>
          <p:cNvSpPr>
            <a:spLocks noGrp="1"/>
          </p:cNvSpPr>
          <p:nvPr>
            <p:ph type="title"/>
          </p:nvPr>
        </p:nvSpPr>
        <p:spPr/>
        <p:txBody>
          <a:bodyPr>
            <a:normAutofit fontScale="90000"/>
          </a:bodyPr>
          <a:lstStyle/>
          <a:p>
            <a:r>
              <a:rPr lang="en-CA" dirty="0"/>
              <a:t>What </a:t>
            </a:r>
            <a:r>
              <a:rPr lang="en-CA"/>
              <a:t>is procurement?</a:t>
            </a:r>
            <a:br>
              <a:rPr lang="en-CA" dirty="0"/>
            </a:br>
            <a:r>
              <a:rPr lang="en-CA" dirty="0"/>
              <a:t>what is </a:t>
            </a:r>
            <a:r>
              <a:rPr lang="en-CA" u="sng" dirty="0"/>
              <a:t>project</a:t>
            </a:r>
            <a:r>
              <a:rPr lang="en-CA" dirty="0"/>
              <a:t> procurement?</a:t>
            </a:r>
          </a:p>
        </p:txBody>
      </p:sp>
      <p:sp>
        <p:nvSpPr>
          <p:cNvPr id="7" name="Content Placeholder 2">
            <a:extLst>
              <a:ext uri="{FF2B5EF4-FFF2-40B4-BE49-F238E27FC236}">
                <a16:creationId xmlns:a16="http://schemas.microsoft.com/office/drawing/2014/main" id="{5C9956A8-A106-4311-A8CC-A54C2AB2B223}"/>
              </a:ext>
            </a:extLst>
          </p:cNvPr>
          <p:cNvSpPr>
            <a:spLocks noGrp="1"/>
          </p:cNvSpPr>
          <p:nvPr>
            <p:ph idx="1"/>
          </p:nvPr>
        </p:nvSpPr>
        <p:spPr>
          <a:xfrm>
            <a:off x="443883" y="1365563"/>
            <a:ext cx="8398276" cy="3112594"/>
          </a:xfrm>
        </p:spPr>
        <p:txBody>
          <a:bodyPr/>
          <a:lstStyle/>
          <a:p>
            <a:r>
              <a:rPr lang="en-US" u="sng" dirty="0"/>
              <a:t>Procurement</a:t>
            </a:r>
            <a:r>
              <a:rPr lang="en-US" dirty="0"/>
              <a:t> is the act of obtaining goods, supplies, and/or services. </a:t>
            </a:r>
          </a:p>
          <a:p>
            <a:r>
              <a:rPr lang="en-US" dirty="0"/>
              <a:t>Therefore, </a:t>
            </a:r>
            <a:r>
              <a:rPr lang="en-US" u="sng" dirty="0"/>
              <a:t>project</a:t>
            </a:r>
            <a:r>
              <a:rPr lang="en-US" dirty="0"/>
              <a:t> procurement is obtaining the materials and services required for a project. </a:t>
            </a:r>
          </a:p>
          <a:p>
            <a:r>
              <a:rPr lang="en-US" dirty="0"/>
              <a:t>Project procurement </a:t>
            </a:r>
            <a:r>
              <a:rPr lang="en-US" u="sng" dirty="0"/>
              <a:t>management</a:t>
            </a:r>
            <a:r>
              <a:rPr lang="en-US" dirty="0"/>
              <a:t> encompasses the processes used for making sure project procurement is successful.</a:t>
            </a:r>
          </a:p>
          <a:p>
            <a:endParaRPr lang="en-CA" dirty="0"/>
          </a:p>
        </p:txBody>
      </p:sp>
      <p:grpSp>
        <p:nvGrpSpPr>
          <p:cNvPr id="15" name="Group 14">
            <a:extLst>
              <a:ext uri="{FF2B5EF4-FFF2-40B4-BE49-F238E27FC236}">
                <a16:creationId xmlns:a16="http://schemas.microsoft.com/office/drawing/2014/main" id="{3CB322AA-8B39-40D1-A183-C82644F2AE9B}"/>
              </a:ext>
            </a:extLst>
          </p:cNvPr>
          <p:cNvGrpSpPr/>
          <p:nvPr/>
        </p:nvGrpSpPr>
        <p:grpSpPr>
          <a:xfrm>
            <a:off x="1026091" y="4170996"/>
            <a:ext cx="6910546" cy="2308431"/>
            <a:chOff x="1026091" y="4170996"/>
            <a:chExt cx="6910546" cy="2308431"/>
          </a:xfrm>
        </p:grpSpPr>
        <p:pic>
          <p:nvPicPr>
            <p:cNvPr id="2050" name="Picture 2" descr="Procurement = Purchasing ? Explained using Enabling Procurement&amp;#39;s 6 Step  process! - Enabling Procurement">
              <a:extLst>
                <a:ext uri="{FF2B5EF4-FFF2-40B4-BE49-F238E27FC236}">
                  <a16:creationId xmlns:a16="http://schemas.microsoft.com/office/drawing/2014/main" id="{2256A047-1682-4555-82E1-E18308ACB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9633" y="4170996"/>
              <a:ext cx="3182917" cy="2300431"/>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oup 13">
              <a:extLst>
                <a:ext uri="{FF2B5EF4-FFF2-40B4-BE49-F238E27FC236}">
                  <a16:creationId xmlns:a16="http://schemas.microsoft.com/office/drawing/2014/main" id="{4E5AB1F5-A6C5-43A0-B0C3-0B584C60533B}"/>
                </a:ext>
              </a:extLst>
            </p:cNvPr>
            <p:cNvGrpSpPr/>
            <p:nvPr/>
          </p:nvGrpSpPr>
          <p:grpSpPr>
            <a:xfrm>
              <a:off x="1026091" y="4355427"/>
              <a:ext cx="2273096" cy="2124000"/>
              <a:chOff x="1026091" y="4355427"/>
              <a:chExt cx="2273096" cy="2124000"/>
            </a:xfrm>
          </p:grpSpPr>
          <p:sp>
            <p:nvSpPr>
              <p:cNvPr id="9" name="Rectangle 8">
                <a:extLst>
                  <a:ext uri="{FF2B5EF4-FFF2-40B4-BE49-F238E27FC236}">
                    <a16:creationId xmlns:a16="http://schemas.microsoft.com/office/drawing/2014/main" id="{3E42A524-96AD-4ADB-B8C2-78408D48FE3F}"/>
                  </a:ext>
                </a:extLst>
              </p:cNvPr>
              <p:cNvSpPr/>
              <p:nvPr/>
            </p:nvSpPr>
            <p:spPr>
              <a:xfrm>
                <a:off x="1026091" y="4355427"/>
                <a:ext cx="2262928" cy="2124000"/>
              </a:xfrm>
              <a:prstGeom prst="rect">
                <a:avLst/>
              </a:prstGeom>
              <a:solidFill>
                <a:srgbClr val="993300"/>
              </a:solidFill>
              <a:ln>
                <a:solidFill>
                  <a:srgbClr val="99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TextBox 9">
                <a:extLst>
                  <a:ext uri="{FF2B5EF4-FFF2-40B4-BE49-F238E27FC236}">
                    <a16:creationId xmlns:a16="http://schemas.microsoft.com/office/drawing/2014/main" id="{649E003C-FA7A-4456-8D13-97241EDFDC8C}"/>
                  </a:ext>
                </a:extLst>
              </p:cNvPr>
              <p:cNvSpPr txBox="1"/>
              <p:nvPr/>
            </p:nvSpPr>
            <p:spPr>
              <a:xfrm>
                <a:off x="1036259" y="5334758"/>
                <a:ext cx="2262928" cy="1077218"/>
              </a:xfrm>
              <a:prstGeom prst="rect">
                <a:avLst/>
              </a:prstGeom>
              <a:noFill/>
            </p:spPr>
            <p:txBody>
              <a:bodyPr wrap="square" rtlCol="0">
                <a:spAutoFit/>
              </a:bodyPr>
              <a:lstStyle/>
              <a:p>
                <a:pPr lvl="0" algn="ctr">
                  <a:defRPr/>
                </a:pPr>
                <a:r>
                  <a:rPr lang="en-CA" sz="1600" dirty="0">
                    <a:solidFill>
                      <a:schemeClr val="bg1">
                        <a:lumMod val="95000"/>
                      </a:schemeClr>
                    </a:solidFill>
                  </a:rPr>
                  <a:t>Project Management: Procurement | working with procurement (1</a:t>
                </a: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rPr>
                  <a:t>:53min).  Click </a:t>
                </a: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hlinkClick r:id="rId4">
                      <a:extLst>
                        <a:ext uri="{A12FA001-AC4F-418D-AE19-62706E023703}">
                          <ahyp:hlinkClr xmlns:ahyp="http://schemas.microsoft.com/office/drawing/2018/hyperlinkcolor" val="tx"/>
                        </a:ext>
                      </a:extLst>
                    </a:hlinkClick>
                  </a:rPr>
                  <a:t>here</a:t>
                </a: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rPr>
                  <a:t>.</a:t>
                </a:r>
              </a:p>
            </p:txBody>
          </p:sp>
          <p:pic>
            <p:nvPicPr>
              <p:cNvPr id="11" name="Graphic 10" descr="Video camera with solid fill">
                <a:extLst>
                  <a:ext uri="{FF2B5EF4-FFF2-40B4-BE49-F238E27FC236}">
                    <a16:creationId xmlns:a16="http://schemas.microsoft.com/office/drawing/2014/main" id="{A63DC2BB-2E45-46EF-BF4E-3E628CB466E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00355" y="4514662"/>
                <a:ext cx="914400" cy="914400"/>
              </a:xfrm>
              <a:prstGeom prst="rect">
                <a:avLst/>
              </a:prstGeom>
            </p:spPr>
          </p:pic>
        </p:grpSp>
        <p:sp>
          <p:nvSpPr>
            <p:cNvPr id="6" name="Rectangle 5">
              <a:extLst>
                <a:ext uri="{FF2B5EF4-FFF2-40B4-BE49-F238E27FC236}">
                  <a16:creationId xmlns:a16="http://schemas.microsoft.com/office/drawing/2014/main" id="{C971E3F5-7040-494B-B276-16CF897B61DC}"/>
                </a:ext>
              </a:extLst>
            </p:cNvPr>
            <p:cNvSpPr/>
            <p:nvPr/>
          </p:nvSpPr>
          <p:spPr>
            <a:xfrm>
              <a:off x="3299633" y="4366969"/>
              <a:ext cx="4637004" cy="2109330"/>
            </a:xfrm>
            <a:prstGeom prst="rect">
              <a:avLst/>
            </a:prstGeom>
            <a:noFill/>
            <a:ln w="28575">
              <a:solidFill>
                <a:srgbClr val="99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2">
              <a:extLst>
                <a:ext uri="{FF2B5EF4-FFF2-40B4-BE49-F238E27FC236}">
                  <a16:creationId xmlns:a16="http://schemas.microsoft.com/office/drawing/2014/main" id="{F7D5A9E8-3106-4D24-B2FC-A99B63D3564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09355" y="4396544"/>
              <a:ext cx="4538506" cy="2078880"/>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Slide Number Placeholder 15">
            <a:extLst>
              <a:ext uri="{FF2B5EF4-FFF2-40B4-BE49-F238E27FC236}">
                <a16:creationId xmlns:a16="http://schemas.microsoft.com/office/drawing/2014/main" id="{950767B2-BD35-46F5-BBCC-76B7CFAD1F0C}"/>
              </a:ext>
            </a:extLst>
          </p:cNvPr>
          <p:cNvSpPr>
            <a:spLocks noGrp="1"/>
          </p:cNvSpPr>
          <p:nvPr>
            <p:ph type="sldNum" sz="quarter" idx="12"/>
          </p:nvPr>
        </p:nvSpPr>
        <p:spPr/>
        <p:txBody>
          <a:bodyPr/>
          <a:lstStyle/>
          <a:p>
            <a:fld id="{5771F767-0FB1-44C9-A6CF-166E2F908689}" type="slidenum">
              <a:rPr lang="en-US" smtClean="0"/>
              <a:pPr/>
              <a:t>20</a:t>
            </a:fld>
            <a:endParaRPr lang="en-US" dirty="0"/>
          </a:p>
        </p:txBody>
      </p:sp>
    </p:spTree>
    <p:extLst>
      <p:ext uri="{BB962C8B-B14F-4D97-AF65-F5344CB8AC3E}">
        <p14:creationId xmlns:p14="http://schemas.microsoft.com/office/powerpoint/2010/main" val="10519312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8090A-3C80-4AFD-AE17-C258474EF971}"/>
              </a:ext>
            </a:extLst>
          </p:cNvPr>
          <p:cNvSpPr>
            <a:spLocks noGrp="1"/>
          </p:cNvSpPr>
          <p:nvPr>
            <p:ph type="title"/>
          </p:nvPr>
        </p:nvSpPr>
        <p:spPr/>
        <p:txBody>
          <a:bodyPr/>
          <a:lstStyle/>
          <a:p>
            <a:r>
              <a:rPr lang="en-CA" dirty="0"/>
              <a:t>Major elements of procurement</a:t>
            </a:r>
          </a:p>
        </p:txBody>
      </p:sp>
      <p:sp>
        <p:nvSpPr>
          <p:cNvPr id="3" name="Content Placeholder 2">
            <a:extLst>
              <a:ext uri="{FF2B5EF4-FFF2-40B4-BE49-F238E27FC236}">
                <a16:creationId xmlns:a16="http://schemas.microsoft.com/office/drawing/2014/main" id="{7B3DD7D4-BB02-4484-9002-EB73E3F7D5C4}"/>
              </a:ext>
            </a:extLst>
          </p:cNvPr>
          <p:cNvSpPr>
            <a:spLocks noGrp="1"/>
          </p:cNvSpPr>
          <p:nvPr>
            <p:ph idx="1"/>
          </p:nvPr>
        </p:nvSpPr>
        <p:spPr>
          <a:xfrm>
            <a:off x="706485" y="1531124"/>
            <a:ext cx="7989752" cy="4336276"/>
          </a:xfrm>
        </p:spPr>
        <p:txBody>
          <a:bodyPr>
            <a:normAutofit/>
          </a:bodyPr>
          <a:lstStyle/>
          <a:p>
            <a:r>
              <a:rPr lang="en-US" dirty="0"/>
              <a:t>Identification of </a:t>
            </a:r>
            <a:r>
              <a:rPr lang="en-US" u="sng" dirty="0"/>
              <a:t>requirements</a:t>
            </a:r>
            <a:r>
              <a:rPr lang="en-US" dirty="0"/>
              <a:t> for procurement</a:t>
            </a:r>
          </a:p>
          <a:p>
            <a:r>
              <a:rPr lang="en-US" u="sng" dirty="0"/>
              <a:t>Procurement vs make-your-own </a:t>
            </a:r>
            <a:r>
              <a:rPr lang="en-US" dirty="0"/>
              <a:t>decision</a:t>
            </a:r>
          </a:p>
          <a:p>
            <a:r>
              <a:rPr lang="en-US" dirty="0"/>
              <a:t>Selecting </a:t>
            </a:r>
            <a:r>
              <a:rPr lang="en-US" u="sng" dirty="0"/>
              <a:t>contract types</a:t>
            </a:r>
            <a:r>
              <a:rPr lang="en-US" dirty="0"/>
              <a:t>, and creating contracts</a:t>
            </a:r>
          </a:p>
          <a:p>
            <a:r>
              <a:rPr lang="en-US" dirty="0"/>
              <a:t>Identification of potential </a:t>
            </a:r>
            <a:r>
              <a:rPr lang="en-US" u="sng" dirty="0"/>
              <a:t>vendors</a:t>
            </a:r>
          </a:p>
          <a:p>
            <a:r>
              <a:rPr lang="en-US" u="sng" dirty="0"/>
              <a:t>Evaluating/selecting</a:t>
            </a:r>
            <a:r>
              <a:rPr lang="en-US" dirty="0"/>
              <a:t> vendors and their proposals</a:t>
            </a:r>
          </a:p>
          <a:p>
            <a:r>
              <a:rPr lang="en-US" u="sng" dirty="0"/>
              <a:t>Monitoring and controlling</a:t>
            </a:r>
            <a:r>
              <a:rPr lang="en-US" dirty="0"/>
              <a:t> procurements</a:t>
            </a:r>
          </a:p>
          <a:p>
            <a:r>
              <a:rPr lang="en-US" u="sng" dirty="0"/>
              <a:t>Managing</a:t>
            </a:r>
            <a:r>
              <a:rPr lang="en-US" dirty="0"/>
              <a:t> procurement contracts</a:t>
            </a:r>
          </a:p>
          <a:p>
            <a:r>
              <a:rPr lang="en-US" u="sng" dirty="0"/>
              <a:t>Closing</a:t>
            </a:r>
            <a:r>
              <a:rPr lang="en-US" dirty="0"/>
              <a:t> procurements</a:t>
            </a:r>
          </a:p>
          <a:p>
            <a:endParaRPr lang="en-CA" dirty="0"/>
          </a:p>
        </p:txBody>
      </p:sp>
      <p:sp>
        <p:nvSpPr>
          <p:cNvPr id="5" name="Slide Number Placeholder 4">
            <a:extLst>
              <a:ext uri="{FF2B5EF4-FFF2-40B4-BE49-F238E27FC236}">
                <a16:creationId xmlns:a16="http://schemas.microsoft.com/office/drawing/2014/main" id="{39E620EE-EF20-4872-90B1-84691C94027E}"/>
              </a:ext>
            </a:extLst>
          </p:cNvPr>
          <p:cNvSpPr>
            <a:spLocks noGrp="1"/>
          </p:cNvSpPr>
          <p:nvPr>
            <p:ph type="sldNum" sz="quarter" idx="12"/>
          </p:nvPr>
        </p:nvSpPr>
        <p:spPr/>
        <p:txBody>
          <a:bodyPr/>
          <a:lstStyle/>
          <a:p>
            <a:fld id="{5771F767-0FB1-44C9-A6CF-166E2F908689}" type="slidenum">
              <a:rPr lang="en-US" smtClean="0"/>
              <a:pPr/>
              <a:t>21</a:t>
            </a:fld>
            <a:endParaRPr lang="en-US" dirty="0"/>
          </a:p>
        </p:txBody>
      </p:sp>
    </p:spTree>
    <p:extLst>
      <p:ext uri="{BB962C8B-B14F-4D97-AF65-F5344CB8AC3E}">
        <p14:creationId xmlns:p14="http://schemas.microsoft.com/office/powerpoint/2010/main" val="19857129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p:txBody>
          <a:bodyPr>
            <a:normAutofit fontScale="90000"/>
          </a:bodyPr>
          <a:lstStyle/>
          <a:p>
            <a:r>
              <a:rPr lang="en-CA" dirty="0" err="1"/>
              <a:t>Pmbok</a:t>
            </a:r>
            <a:r>
              <a:rPr lang="en-CA" dirty="0"/>
              <a:t> - Project procurement management </a:t>
            </a:r>
            <a:r>
              <a:rPr lang="en-CA" sz="2200" dirty="0"/>
              <a:t>(Knowledge Area 12) </a:t>
            </a:r>
          </a:p>
        </p:txBody>
      </p:sp>
      <p:pic>
        <p:nvPicPr>
          <p:cNvPr id="5" name="Picture 2" descr="https://i2.wp.com/www.projectengineer.net/wp-content/uploads/2017/02/pmbok-knowledge-area-project-procurement-management.png">
            <a:extLst>
              <a:ext uri="{FF2B5EF4-FFF2-40B4-BE49-F238E27FC236}">
                <a16:creationId xmlns:a16="http://schemas.microsoft.com/office/drawing/2014/main" id="{3625B764-1C44-4EDB-8AE5-A5DB3B0BB8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691"/>
          <a:stretch/>
        </p:blipFill>
        <p:spPr bwMode="auto">
          <a:xfrm>
            <a:off x="1407577" y="1175432"/>
            <a:ext cx="5941077" cy="496932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2EE659BE-9844-4F4F-8241-192A63FEA2E3}"/>
              </a:ext>
            </a:extLst>
          </p:cNvPr>
          <p:cNvGraphicFramePr/>
          <p:nvPr>
            <p:extLst>
              <p:ext uri="{D42A27DB-BD31-4B8C-83A1-F6EECF244321}">
                <p14:modId xmlns:p14="http://schemas.microsoft.com/office/powerpoint/2010/main" val="1891251485"/>
              </p:ext>
            </p:extLst>
          </p:nvPr>
        </p:nvGraphicFramePr>
        <p:xfrm>
          <a:off x="1658625" y="6266494"/>
          <a:ext cx="5541166" cy="3943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22</a:t>
            </a:fld>
            <a:endParaRPr lang="en-US" dirty="0"/>
          </a:p>
        </p:txBody>
      </p:sp>
    </p:spTree>
    <p:extLst>
      <p:ext uri="{BB962C8B-B14F-4D97-AF65-F5344CB8AC3E}">
        <p14:creationId xmlns:p14="http://schemas.microsoft.com/office/powerpoint/2010/main" val="506109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9F6E5-99A1-44E2-B10F-5039FA2CA2C9}"/>
              </a:ext>
            </a:extLst>
          </p:cNvPr>
          <p:cNvSpPr>
            <a:spLocks noGrp="1"/>
          </p:cNvSpPr>
          <p:nvPr>
            <p:ph type="title"/>
          </p:nvPr>
        </p:nvSpPr>
        <p:spPr/>
        <p:txBody>
          <a:bodyPr>
            <a:normAutofit fontScale="90000"/>
          </a:bodyPr>
          <a:lstStyle/>
          <a:p>
            <a:r>
              <a:rPr lang="en-CA" dirty="0"/>
              <a:t>Questions to ask when preparing a project procurement plan</a:t>
            </a:r>
          </a:p>
        </p:txBody>
      </p:sp>
      <p:sp>
        <p:nvSpPr>
          <p:cNvPr id="3" name="Content Placeholder 2">
            <a:extLst>
              <a:ext uri="{FF2B5EF4-FFF2-40B4-BE49-F238E27FC236}">
                <a16:creationId xmlns:a16="http://schemas.microsoft.com/office/drawing/2014/main" id="{9C7C0398-84A8-41C1-A05D-29F8510BDA59}"/>
              </a:ext>
            </a:extLst>
          </p:cNvPr>
          <p:cNvSpPr>
            <a:spLocks noGrp="1"/>
          </p:cNvSpPr>
          <p:nvPr>
            <p:ph idx="1"/>
          </p:nvPr>
        </p:nvSpPr>
        <p:spPr>
          <a:xfrm>
            <a:off x="424544" y="1510882"/>
            <a:ext cx="8588828" cy="4622026"/>
          </a:xfrm>
        </p:spPr>
        <p:txBody>
          <a:bodyPr>
            <a:normAutofit/>
          </a:bodyPr>
          <a:lstStyle/>
          <a:p>
            <a:r>
              <a:rPr lang="en-US" dirty="0"/>
              <a:t>What are the materials, resources, services needed for the project?</a:t>
            </a:r>
          </a:p>
          <a:p>
            <a:r>
              <a:rPr lang="en-US" dirty="0"/>
              <a:t>What can you provide “in-house” rather than through a seller?</a:t>
            </a:r>
          </a:p>
          <a:p>
            <a:r>
              <a:rPr lang="en-US" dirty="0"/>
              <a:t>When do you need contracts executed?</a:t>
            </a:r>
          </a:p>
          <a:p>
            <a:r>
              <a:rPr lang="en-US" dirty="0"/>
              <a:t>What type of contract do you want with the seller?</a:t>
            </a:r>
          </a:p>
          <a:p>
            <a:r>
              <a:rPr lang="en-US" dirty="0"/>
              <a:t>What is the role of the PM vs the procurement department?</a:t>
            </a:r>
          </a:p>
          <a:p>
            <a:r>
              <a:rPr lang="en-US" dirty="0"/>
              <a:t>How do you determine a “good” supplier?</a:t>
            </a:r>
          </a:p>
          <a:p>
            <a:r>
              <a:rPr lang="en-US" dirty="0"/>
              <a:t>How do you know which supplier has the best offer?</a:t>
            </a:r>
          </a:p>
          <a:p>
            <a:r>
              <a:rPr lang="en-US" dirty="0"/>
              <a:t>What are the risks of procurement for this project?</a:t>
            </a:r>
          </a:p>
          <a:p>
            <a:endParaRPr lang="en-CA" dirty="0"/>
          </a:p>
        </p:txBody>
      </p:sp>
      <p:pic>
        <p:nvPicPr>
          <p:cNvPr id="1030" name="Picture 6" descr="20 Questions to Make Meaningful Connections | Inc.com">
            <a:extLst>
              <a:ext uri="{FF2B5EF4-FFF2-40B4-BE49-F238E27FC236}">
                <a16:creationId xmlns:a16="http://schemas.microsoft.com/office/drawing/2014/main" id="{A857C5EF-73B6-4D2C-9098-0E96FE71CCAC}"/>
              </a:ext>
            </a:extLst>
          </p:cNvPr>
          <p:cNvPicPr>
            <a:picLocks noChangeAspect="1" noChangeArrowheads="1"/>
          </p:cNvPicPr>
          <p:nvPr/>
        </p:nvPicPr>
        <p:blipFill rotWithShape="1">
          <a:blip r:embed="rId3">
            <a:alphaModFix amt="85000"/>
            <a:extLst>
              <a:ext uri="{28A0092B-C50C-407E-A947-70E740481C1C}">
                <a14:useLocalDpi xmlns:a14="http://schemas.microsoft.com/office/drawing/2010/main" val="0"/>
              </a:ext>
            </a:extLst>
          </a:blip>
          <a:srcRect t="79244" b="5570"/>
          <a:stretch/>
        </p:blipFill>
        <p:spPr bwMode="auto">
          <a:xfrm>
            <a:off x="0" y="5531796"/>
            <a:ext cx="9144000" cy="781095"/>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15363B55-F322-486D-BA4D-2D38235BA45C}"/>
              </a:ext>
            </a:extLst>
          </p:cNvPr>
          <p:cNvSpPr>
            <a:spLocks noGrp="1"/>
          </p:cNvSpPr>
          <p:nvPr>
            <p:ph type="sldNum" sz="quarter" idx="12"/>
          </p:nvPr>
        </p:nvSpPr>
        <p:spPr/>
        <p:txBody>
          <a:bodyPr/>
          <a:lstStyle/>
          <a:p>
            <a:fld id="{5771F767-0FB1-44C9-A6CF-166E2F908689}" type="slidenum">
              <a:rPr lang="en-US" smtClean="0"/>
              <a:pPr/>
              <a:t>23</a:t>
            </a:fld>
            <a:endParaRPr lang="en-US" dirty="0"/>
          </a:p>
        </p:txBody>
      </p:sp>
    </p:spTree>
    <p:extLst>
      <p:ext uri="{BB962C8B-B14F-4D97-AF65-F5344CB8AC3E}">
        <p14:creationId xmlns:p14="http://schemas.microsoft.com/office/powerpoint/2010/main" val="11441554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llout: Right Arrow 5">
            <a:extLst>
              <a:ext uri="{FF2B5EF4-FFF2-40B4-BE49-F238E27FC236}">
                <a16:creationId xmlns:a16="http://schemas.microsoft.com/office/drawing/2014/main" id="{2798C70B-61C0-4F8A-99D2-A4E6442F618D}"/>
              </a:ext>
            </a:extLst>
          </p:cNvPr>
          <p:cNvSpPr/>
          <p:nvPr/>
        </p:nvSpPr>
        <p:spPr>
          <a:xfrm>
            <a:off x="647709" y="1831397"/>
            <a:ext cx="4217379" cy="3365071"/>
          </a:xfrm>
          <a:prstGeom prst="rightArrowCallout">
            <a:avLst>
              <a:gd name="adj1" fmla="val 19541"/>
              <a:gd name="adj2" fmla="val 24611"/>
              <a:gd name="adj3" fmla="val 28702"/>
              <a:gd name="adj4" fmla="val 7087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lumMod val="85000"/>
                    <a:lumOff val="15000"/>
                  </a:schemeClr>
                </a:solidFill>
              </a:rPr>
              <a:t>We build our Project Management Plan addressing PMBOK Knowledge Areas including scope, time/schedule, cost, risks, stakeholders and </a:t>
            </a:r>
          </a:p>
          <a:p>
            <a:pPr algn="ctr"/>
            <a:r>
              <a:rPr lang="en-US" sz="2400" dirty="0">
                <a:solidFill>
                  <a:schemeClr val="tx1">
                    <a:lumMod val="85000"/>
                    <a:lumOff val="15000"/>
                  </a:schemeClr>
                </a:solidFill>
              </a:rPr>
              <a:t>quality</a:t>
            </a:r>
            <a:endParaRPr lang="en-CA" sz="2400" dirty="0">
              <a:solidFill>
                <a:schemeClr val="tx1">
                  <a:lumMod val="85000"/>
                  <a:lumOff val="15000"/>
                </a:schemeClr>
              </a:solidFill>
            </a:endParaRPr>
          </a:p>
        </p:txBody>
      </p:sp>
      <p:sp>
        <p:nvSpPr>
          <p:cNvPr id="7" name="Callout: Left Arrow 6">
            <a:extLst>
              <a:ext uri="{FF2B5EF4-FFF2-40B4-BE49-F238E27FC236}">
                <a16:creationId xmlns:a16="http://schemas.microsoft.com/office/drawing/2014/main" id="{32E2ECFE-FF6F-42D6-9701-F2850C8D1FA6}"/>
              </a:ext>
            </a:extLst>
          </p:cNvPr>
          <p:cNvSpPr/>
          <p:nvPr/>
        </p:nvSpPr>
        <p:spPr>
          <a:xfrm>
            <a:off x="3974615" y="2408208"/>
            <a:ext cx="4452860" cy="3365071"/>
          </a:xfrm>
          <a:prstGeom prst="leftArrowCallout">
            <a:avLst>
              <a:gd name="adj1" fmla="val 22495"/>
              <a:gd name="adj2" fmla="val 15630"/>
              <a:gd name="adj3" fmla="val 18128"/>
              <a:gd name="adj4" fmla="val 74949"/>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As we build our overall plan including creating a WBS and identifying activities, we start targeting areas for procurement such as: subcontractors, materials, equipment, and services</a:t>
            </a:r>
          </a:p>
        </p:txBody>
      </p:sp>
      <p:sp>
        <p:nvSpPr>
          <p:cNvPr id="11" name="Title 10">
            <a:extLst>
              <a:ext uri="{FF2B5EF4-FFF2-40B4-BE49-F238E27FC236}">
                <a16:creationId xmlns:a16="http://schemas.microsoft.com/office/drawing/2014/main" id="{C12B39DC-4630-4B9A-BA76-276DA0597686}"/>
              </a:ext>
            </a:extLst>
          </p:cNvPr>
          <p:cNvSpPr>
            <a:spLocks noGrp="1"/>
          </p:cNvSpPr>
          <p:nvPr>
            <p:ph type="title"/>
          </p:nvPr>
        </p:nvSpPr>
        <p:spPr/>
        <p:txBody>
          <a:bodyPr>
            <a:normAutofit fontScale="90000"/>
          </a:bodyPr>
          <a:lstStyle/>
          <a:p>
            <a:r>
              <a:rPr lang="en-US" dirty="0"/>
              <a:t>Procurement and the project management plan</a:t>
            </a:r>
            <a:endParaRPr lang="en-CA" dirty="0"/>
          </a:p>
        </p:txBody>
      </p:sp>
      <p:sp>
        <p:nvSpPr>
          <p:cNvPr id="12" name="Slide Number Placeholder 11">
            <a:extLst>
              <a:ext uri="{FF2B5EF4-FFF2-40B4-BE49-F238E27FC236}">
                <a16:creationId xmlns:a16="http://schemas.microsoft.com/office/drawing/2014/main" id="{F9C720FC-4EC4-4CDD-B31E-5E13CF4A608B}"/>
              </a:ext>
            </a:extLst>
          </p:cNvPr>
          <p:cNvSpPr>
            <a:spLocks noGrp="1"/>
          </p:cNvSpPr>
          <p:nvPr>
            <p:ph type="sldNum" sz="quarter" idx="12"/>
          </p:nvPr>
        </p:nvSpPr>
        <p:spPr/>
        <p:txBody>
          <a:bodyPr/>
          <a:lstStyle/>
          <a:p>
            <a:fld id="{5771F767-0FB1-44C9-A6CF-166E2F908689}" type="slidenum">
              <a:rPr lang="en-US" smtClean="0"/>
              <a:pPr/>
              <a:t>24</a:t>
            </a:fld>
            <a:endParaRPr lang="en-US" dirty="0"/>
          </a:p>
        </p:txBody>
      </p:sp>
    </p:spTree>
    <p:extLst>
      <p:ext uri="{BB962C8B-B14F-4D97-AF65-F5344CB8AC3E}">
        <p14:creationId xmlns:p14="http://schemas.microsoft.com/office/powerpoint/2010/main" val="2225871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B1030-991C-4B39-B84C-9CD5B2A46102}"/>
              </a:ext>
            </a:extLst>
          </p:cNvPr>
          <p:cNvSpPr>
            <a:spLocks noGrp="1"/>
          </p:cNvSpPr>
          <p:nvPr>
            <p:ph type="title"/>
          </p:nvPr>
        </p:nvSpPr>
        <p:spPr/>
        <p:txBody>
          <a:bodyPr>
            <a:normAutofit fontScale="90000"/>
          </a:bodyPr>
          <a:lstStyle/>
          <a:p>
            <a:r>
              <a:rPr lang="en-US" dirty="0"/>
              <a:t>Procurement and the project management plan</a:t>
            </a:r>
            <a:endParaRPr lang="en-CA" dirty="0"/>
          </a:p>
        </p:txBody>
      </p:sp>
      <p:sp>
        <p:nvSpPr>
          <p:cNvPr id="3" name="Content Placeholder 2">
            <a:extLst>
              <a:ext uri="{FF2B5EF4-FFF2-40B4-BE49-F238E27FC236}">
                <a16:creationId xmlns:a16="http://schemas.microsoft.com/office/drawing/2014/main" id="{549EA353-D69C-4276-AF87-C78969C31BFA}"/>
              </a:ext>
            </a:extLst>
          </p:cNvPr>
          <p:cNvSpPr>
            <a:spLocks noGrp="1"/>
          </p:cNvSpPr>
          <p:nvPr>
            <p:ph idx="1"/>
          </p:nvPr>
        </p:nvSpPr>
        <p:spPr>
          <a:xfrm>
            <a:off x="491177" y="1751328"/>
            <a:ext cx="7853377" cy="4092881"/>
          </a:xfrm>
        </p:spPr>
        <p:txBody>
          <a:bodyPr>
            <a:normAutofit/>
          </a:bodyPr>
          <a:lstStyle/>
          <a:p>
            <a:pPr>
              <a:spcBef>
                <a:spcPts val="0"/>
              </a:spcBef>
            </a:pPr>
            <a:r>
              <a:rPr lang="en-US" dirty="0"/>
              <a:t>Procurement management is frequently a key part of the overall project management plan.  An exception might be an internal IT project with no outside contractors involved.</a:t>
            </a:r>
          </a:p>
          <a:p>
            <a:pPr>
              <a:spcBef>
                <a:spcPts val="0"/>
              </a:spcBef>
            </a:pPr>
            <a:r>
              <a:rPr lang="en-US" dirty="0"/>
              <a:t>Our schedule in our project management plan would help determine the timing of our procurement and the schedule for delivery of the procured materials, services and resources</a:t>
            </a:r>
          </a:p>
          <a:p>
            <a:pPr>
              <a:spcBef>
                <a:spcPts val="0"/>
              </a:spcBef>
            </a:pPr>
            <a:r>
              <a:rPr lang="en-US" dirty="0"/>
              <a:t>We may create a WBS and not identify activities, but rather rely on the contractor to determine the “how”. </a:t>
            </a:r>
          </a:p>
          <a:p>
            <a:endParaRPr lang="en-US" dirty="0"/>
          </a:p>
          <a:p>
            <a:endParaRPr lang="en-CA" dirty="0"/>
          </a:p>
        </p:txBody>
      </p:sp>
      <p:sp>
        <p:nvSpPr>
          <p:cNvPr id="8" name="Slide Number Placeholder 7">
            <a:extLst>
              <a:ext uri="{FF2B5EF4-FFF2-40B4-BE49-F238E27FC236}">
                <a16:creationId xmlns:a16="http://schemas.microsoft.com/office/drawing/2014/main" id="{73000F21-BB8F-44EF-B363-01B057E8B83B}"/>
              </a:ext>
            </a:extLst>
          </p:cNvPr>
          <p:cNvSpPr>
            <a:spLocks noGrp="1"/>
          </p:cNvSpPr>
          <p:nvPr>
            <p:ph type="sldNum" sz="quarter" idx="12"/>
          </p:nvPr>
        </p:nvSpPr>
        <p:spPr/>
        <p:txBody>
          <a:bodyPr/>
          <a:lstStyle/>
          <a:p>
            <a:fld id="{5771F767-0FB1-44C9-A6CF-166E2F908689}" type="slidenum">
              <a:rPr lang="en-US" smtClean="0"/>
              <a:pPr/>
              <a:t>25</a:t>
            </a:fld>
            <a:endParaRPr lang="en-US" dirty="0"/>
          </a:p>
        </p:txBody>
      </p:sp>
    </p:spTree>
    <p:extLst>
      <p:ext uri="{BB962C8B-B14F-4D97-AF65-F5344CB8AC3E}">
        <p14:creationId xmlns:p14="http://schemas.microsoft.com/office/powerpoint/2010/main" val="3164342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CD45EF9-30DD-48C8-BE0D-8263376128A6}"/>
              </a:ext>
            </a:extLst>
          </p:cNvPr>
          <p:cNvSpPr/>
          <p:nvPr/>
        </p:nvSpPr>
        <p:spPr>
          <a:xfrm>
            <a:off x="535800" y="2085515"/>
            <a:ext cx="8240566" cy="4529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95B1030-991C-4B39-B84C-9CD5B2A46102}"/>
              </a:ext>
            </a:extLst>
          </p:cNvPr>
          <p:cNvSpPr>
            <a:spLocks noGrp="1"/>
          </p:cNvSpPr>
          <p:nvPr>
            <p:ph type="title"/>
          </p:nvPr>
        </p:nvSpPr>
        <p:spPr/>
        <p:txBody>
          <a:bodyPr>
            <a:normAutofit fontScale="90000"/>
          </a:bodyPr>
          <a:lstStyle/>
          <a:p>
            <a:r>
              <a:rPr lang="en-US" dirty="0"/>
              <a:t>Procurement and the project management plan</a:t>
            </a:r>
            <a:endParaRPr lang="en-CA" dirty="0"/>
          </a:p>
        </p:txBody>
      </p:sp>
      <p:sp>
        <p:nvSpPr>
          <p:cNvPr id="3" name="Content Placeholder 2">
            <a:extLst>
              <a:ext uri="{FF2B5EF4-FFF2-40B4-BE49-F238E27FC236}">
                <a16:creationId xmlns:a16="http://schemas.microsoft.com/office/drawing/2014/main" id="{549EA353-D69C-4276-AF87-C78969C31BFA}"/>
              </a:ext>
            </a:extLst>
          </p:cNvPr>
          <p:cNvSpPr>
            <a:spLocks noGrp="1"/>
          </p:cNvSpPr>
          <p:nvPr>
            <p:ph idx="1"/>
          </p:nvPr>
        </p:nvSpPr>
        <p:spPr>
          <a:xfrm>
            <a:off x="645311" y="1280822"/>
            <a:ext cx="8235929" cy="3630795"/>
          </a:xfrm>
        </p:spPr>
        <p:txBody>
          <a:bodyPr>
            <a:normAutofit/>
          </a:bodyPr>
          <a:lstStyle/>
          <a:p>
            <a:pPr marL="0" indent="0">
              <a:spcBef>
                <a:spcPts val="0"/>
              </a:spcBef>
              <a:buNone/>
            </a:pPr>
            <a:r>
              <a:rPr lang="en-US" dirty="0"/>
              <a:t>In some cases, almost all the work for a project could be outsourced to a contractor/subcontractors.</a:t>
            </a:r>
          </a:p>
          <a:p>
            <a:endParaRPr lang="en-US" dirty="0"/>
          </a:p>
          <a:p>
            <a:endParaRPr lang="en-CA" dirty="0"/>
          </a:p>
        </p:txBody>
      </p:sp>
      <p:grpSp>
        <p:nvGrpSpPr>
          <p:cNvPr id="9" name="Group 8">
            <a:extLst>
              <a:ext uri="{FF2B5EF4-FFF2-40B4-BE49-F238E27FC236}">
                <a16:creationId xmlns:a16="http://schemas.microsoft.com/office/drawing/2014/main" id="{70B8AF1B-7173-4325-924A-A4513C6E6D41}"/>
              </a:ext>
            </a:extLst>
          </p:cNvPr>
          <p:cNvGrpSpPr/>
          <p:nvPr/>
        </p:nvGrpSpPr>
        <p:grpSpPr>
          <a:xfrm>
            <a:off x="864242" y="2378526"/>
            <a:ext cx="2204057" cy="1886980"/>
            <a:chOff x="22015" y="2997756"/>
            <a:chExt cx="2204057" cy="1886980"/>
          </a:xfrm>
        </p:grpSpPr>
        <p:pic>
          <p:nvPicPr>
            <p:cNvPr id="3074" name="Picture 2" descr="6 Steps to Buying a New Construction Home - Moving.com">
              <a:extLst>
                <a:ext uri="{FF2B5EF4-FFF2-40B4-BE49-F238E27FC236}">
                  <a16:creationId xmlns:a16="http://schemas.microsoft.com/office/drawing/2014/main" id="{84EB9DA6-90C4-4556-B07D-8ED6967E0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31" y="2997756"/>
              <a:ext cx="1780890" cy="118973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CB2684C-5B91-406E-AAD0-B353A327D780}"/>
                </a:ext>
              </a:extLst>
            </p:cNvPr>
            <p:cNvSpPr txBox="1"/>
            <p:nvPr/>
          </p:nvSpPr>
          <p:spPr>
            <a:xfrm>
              <a:off x="22015" y="4238405"/>
              <a:ext cx="2204057" cy="646331"/>
            </a:xfrm>
            <a:prstGeom prst="rect">
              <a:avLst/>
            </a:prstGeom>
            <a:noFill/>
          </p:spPr>
          <p:txBody>
            <a:bodyPr wrap="square" rtlCol="0">
              <a:spAutoFit/>
            </a:bodyPr>
            <a:lstStyle/>
            <a:p>
              <a:pPr algn="ctr"/>
              <a:r>
                <a:rPr lang="en-CA" dirty="0"/>
                <a:t>New house construction project</a:t>
              </a:r>
            </a:p>
          </p:txBody>
        </p:sp>
      </p:grpSp>
      <p:grpSp>
        <p:nvGrpSpPr>
          <p:cNvPr id="4" name="Group 3">
            <a:extLst>
              <a:ext uri="{FF2B5EF4-FFF2-40B4-BE49-F238E27FC236}">
                <a16:creationId xmlns:a16="http://schemas.microsoft.com/office/drawing/2014/main" id="{D9FEF082-CC62-4D1A-A882-9241D9B2F38F}"/>
              </a:ext>
            </a:extLst>
          </p:cNvPr>
          <p:cNvGrpSpPr/>
          <p:nvPr/>
        </p:nvGrpSpPr>
        <p:grpSpPr>
          <a:xfrm>
            <a:off x="864242" y="4436227"/>
            <a:ext cx="2084273" cy="2179247"/>
            <a:chOff x="1925326" y="3000971"/>
            <a:chExt cx="2084273" cy="2179247"/>
          </a:xfrm>
        </p:grpSpPr>
        <p:sp>
          <p:nvSpPr>
            <p:cNvPr id="7" name="TextBox 6">
              <a:extLst>
                <a:ext uri="{FF2B5EF4-FFF2-40B4-BE49-F238E27FC236}">
                  <a16:creationId xmlns:a16="http://schemas.microsoft.com/office/drawing/2014/main" id="{47B6EAB7-D757-4B18-A73B-987AEEB153BB}"/>
                </a:ext>
              </a:extLst>
            </p:cNvPr>
            <p:cNvSpPr txBox="1"/>
            <p:nvPr/>
          </p:nvSpPr>
          <p:spPr>
            <a:xfrm>
              <a:off x="1925326" y="4256888"/>
              <a:ext cx="2084273" cy="923330"/>
            </a:xfrm>
            <a:prstGeom prst="rect">
              <a:avLst/>
            </a:prstGeom>
            <a:noFill/>
          </p:spPr>
          <p:txBody>
            <a:bodyPr wrap="square" rtlCol="0">
              <a:spAutoFit/>
            </a:bodyPr>
            <a:lstStyle/>
            <a:p>
              <a:pPr algn="ctr"/>
              <a:r>
                <a:rPr lang="en-CA" dirty="0"/>
                <a:t>Builder/contractor hired by home owner</a:t>
              </a:r>
            </a:p>
          </p:txBody>
        </p:sp>
        <p:pic>
          <p:nvPicPr>
            <p:cNvPr id="3076" name="Picture 4" descr="Where are all the female construction workers?">
              <a:extLst>
                <a:ext uri="{FF2B5EF4-FFF2-40B4-BE49-F238E27FC236}">
                  <a16:creationId xmlns:a16="http://schemas.microsoft.com/office/drawing/2014/main" id="{46F75B1E-BED0-4024-970A-0F11D00FD5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1338" y="3000971"/>
              <a:ext cx="1780890" cy="1186518"/>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lide Number Placeholder 7">
            <a:extLst>
              <a:ext uri="{FF2B5EF4-FFF2-40B4-BE49-F238E27FC236}">
                <a16:creationId xmlns:a16="http://schemas.microsoft.com/office/drawing/2014/main" id="{73000F21-BB8F-44EF-B363-01B057E8B83B}"/>
              </a:ext>
            </a:extLst>
          </p:cNvPr>
          <p:cNvSpPr>
            <a:spLocks noGrp="1"/>
          </p:cNvSpPr>
          <p:nvPr>
            <p:ph type="sldNum" sz="quarter" idx="12"/>
          </p:nvPr>
        </p:nvSpPr>
        <p:spPr/>
        <p:txBody>
          <a:bodyPr/>
          <a:lstStyle/>
          <a:p>
            <a:fld id="{5771F767-0FB1-44C9-A6CF-166E2F908689}" type="slidenum">
              <a:rPr lang="en-US" smtClean="0"/>
              <a:pPr/>
              <a:t>26</a:t>
            </a:fld>
            <a:endParaRPr lang="en-US" dirty="0"/>
          </a:p>
        </p:txBody>
      </p:sp>
      <p:sp>
        <p:nvSpPr>
          <p:cNvPr id="11" name="Rectangle 10">
            <a:extLst>
              <a:ext uri="{FF2B5EF4-FFF2-40B4-BE49-F238E27FC236}">
                <a16:creationId xmlns:a16="http://schemas.microsoft.com/office/drawing/2014/main" id="{E2C7D1F4-6E95-46F2-B0FB-19968C32DFA3}"/>
              </a:ext>
            </a:extLst>
          </p:cNvPr>
          <p:cNvSpPr/>
          <p:nvPr/>
        </p:nvSpPr>
        <p:spPr>
          <a:xfrm>
            <a:off x="4665822" y="2223385"/>
            <a:ext cx="4225158" cy="425421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080" name="Picture 8" descr="Basic House Framing Terms You Need to Know - Zeeland Lumber">
            <a:extLst>
              <a:ext uri="{FF2B5EF4-FFF2-40B4-BE49-F238E27FC236}">
                <a16:creationId xmlns:a16="http://schemas.microsoft.com/office/drawing/2014/main" id="{80ED3F1F-09BF-4187-BA49-79C1059F35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02933" y="5011171"/>
            <a:ext cx="1734938" cy="1301204"/>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31 of Your Toughest Roofing Questions Answered - This Old House">
            <a:extLst>
              <a:ext uri="{FF2B5EF4-FFF2-40B4-BE49-F238E27FC236}">
                <a16:creationId xmlns:a16="http://schemas.microsoft.com/office/drawing/2014/main" id="{2076757B-188A-44EB-86DA-6F13A111C1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55976" y="2546478"/>
            <a:ext cx="1600158" cy="1200119"/>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Becoming a Female Plumber - Prowess">
            <a:extLst>
              <a:ext uri="{FF2B5EF4-FFF2-40B4-BE49-F238E27FC236}">
                <a16:creationId xmlns:a16="http://schemas.microsoft.com/office/drawing/2014/main" id="{74B4D06F-2BA5-4B97-80EF-7B7FDC50225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02933" y="3733858"/>
            <a:ext cx="1498150" cy="996950"/>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How to Install Kitchen Cabinets | HGTV">
            <a:extLst>
              <a:ext uri="{FF2B5EF4-FFF2-40B4-BE49-F238E27FC236}">
                <a16:creationId xmlns:a16="http://schemas.microsoft.com/office/drawing/2014/main" id="{19E81652-3128-4D7D-9ACC-E49ADEEDC93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02933" y="2454058"/>
            <a:ext cx="1386609" cy="103995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Cemex goes global with carbon-neutral concrete">
            <a:extLst>
              <a:ext uri="{FF2B5EF4-FFF2-40B4-BE49-F238E27FC236}">
                <a16:creationId xmlns:a16="http://schemas.microsoft.com/office/drawing/2014/main" id="{76F2996F-727F-4768-887A-A0B4CA194CD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25044" y="5215518"/>
            <a:ext cx="1702235" cy="95325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Do you need to replace your ductwork? — Oklahoma City Heating &amp;amp; Air  Conditioning | 24-Hour Repair">
            <a:extLst>
              <a:ext uri="{FF2B5EF4-FFF2-40B4-BE49-F238E27FC236}">
                <a16:creationId xmlns:a16="http://schemas.microsoft.com/office/drawing/2014/main" id="{C5DC00DA-1234-456A-BC98-8EC65753FF9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307903" y="3953450"/>
            <a:ext cx="1319376" cy="989532"/>
          </a:xfrm>
          <a:prstGeom prst="rect">
            <a:avLst/>
          </a:prstGeom>
          <a:noFill/>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DF0CFECC-8282-4C79-9636-8078BA830C2B}"/>
              </a:ext>
            </a:extLst>
          </p:cNvPr>
          <p:cNvSpPr/>
          <p:nvPr/>
        </p:nvSpPr>
        <p:spPr>
          <a:xfrm>
            <a:off x="2955758" y="4573023"/>
            <a:ext cx="1893446" cy="840097"/>
          </a:xfrm>
          <a:prstGeom prst="rightArrow">
            <a:avLst>
              <a:gd name="adj1" fmla="val 69649"/>
              <a:gd name="adj2" fmla="val 50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Subcontracted work</a:t>
            </a:r>
          </a:p>
        </p:txBody>
      </p:sp>
    </p:spTree>
    <p:extLst>
      <p:ext uri="{BB962C8B-B14F-4D97-AF65-F5344CB8AC3E}">
        <p14:creationId xmlns:p14="http://schemas.microsoft.com/office/powerpoint/2010/main" val="10040222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481D2-4ABA-4BD8-AE48-146C8AA2BDA7}"/>
              </a:ext>
            </a:extLst>
          </p:cNvPr>
          <p:cNvSpPr>
            <a:spLocks noGrp="1"/>
          </p:cNvSpPr>
          <p:nvPr>
            <p:ph type="title"/>
          </p:nvPr>
        </p:nvSpPr>
        <p:spPr/>
        <p:txBody>
          <a:bodyPr/>
          <a:lstStyle/>
          <a:p>
            <a:r>
              <a:rPr lang="en-CA" dirty="0"/>
              <a:t>Procurement examples</a:t>
            </a:r>
          </a:p>
        </p:txBody>
      </p:sp>
      <p:sp>
        <p:nvSpPr>
          <p:cNvPr id="3" name="Content Placeholder 2">
            <a:extLst>
              <a:ext uri="{FF2B5EF4-FFF2-40B4-BE49-F238E27FC236}">
                <a16:creationId xmlns:a16="http://schemas.microsoft.com/office/drawing/2014/main" id="{777013A3-170C-4DF4-BDA6-D97DD91A66C5}"/>
              </a:ext>
            </a:extLst>
          </p:cNvPr>
          <p:cNvSpPr>
            <a:spLocks noGrp="1"/>
          </p:cNvSpPr>
          <p:nvPr>
            <p:ph idx="1"/>
          </p:nvPr>
        </p:nvSpPr>
        <p:spPr>
          <a:xfrm>
            <a:off x="577124" y="1237238"/>
            <a:ext cx="7989752" cy="891473"/>
          </a:xfrm>
        </p:spPr>
        <p:txBody>
          <a:bodyPr>
            <a:normAutofit/>
          </a:bodyPr>
          <a:lstStyle/>
          <a:p>
            <a:pPr marL="0" indent="0">
              <a:buNone/>
            </a:pPr>
            <a:r>
              <a:rPr lang="en-CA" dirty="0"/>
              <a:t>Individually or in groups: choose one project below and provide three possible examples of procurement.</a:t>
            </a:r>
          </a:p>
        </p:txBody>
      </p:sp>
      <p:sp>
        <p:nvSpPr>
          <p:cNvPr id="4" name="Slide Number Placeholder 3">
            <a:extLst>
              <a:ext uri="{FF2B5EF4-FFF2-40B4-BE49-F238E27FC236}">
                <a16:creationId xmlns:a16="http://schemas.microsoft.com/office/drawing/2014/main" id="{E30CDCFE-88C0-49AB-9464-A9B037D77D91}"/>
              </a:ext>
            </a:extLst>
          </p:cNvPr>
          <p:cNvSpPr>
            <a:spLocks noGrp="1"/>
          </p:cNvSpPr>
          <p:nvPr>
            <p:ph type="sldNum" sz="quarter" idx="12"/>
          </p:nvPr>
        </p:nvSpPr>
        <p:spPr/>
        <p:txBody>
          <a:bodyPr/>
          <a:lstStyle/>
          <a:p>
            <a:fld id="{5771F767-0FB1-44C9-A6CF-166E2F908689}" type="slidenum">
              <a:rPr lang="en-US" smtClean="0"/>
              <a:pPr/>
              <a:t>27</a:t>
            </a:fld>
            <a:endParaRPr lang="en-US" dirty="0"/>
          </a:p>
        </p:txBody>
      </p:sp>
      <p:graphicFrame>
        <p:nvGraphicFramePr>
          <p:cNvPr id="6" name="Table 8">
            <a:extLst>
              <a:ext uri="{FF2B5EF4-FFF2-40B4-BE49-F238E27FC236}">
                <a16:creationId xmlns:a16="http://schemas.microsoft.com/office/drawing/2014/main" id="{7F0645F7-60A5-4320-8016-040E5359C0B7}"/>
              </a:ext>
            </a:extLst>
          </p:cNvPr>
          <p:cNvGraphicFramePr>
            <a:graphicFrameLocks noGrp="1"/>
          </p:cNvGraphicFramePr>
          <p:nvPr>
            <p:extLst>
              <p:ext uri="{D42A27DB-BD31-4B8C-83A1-F6EECF244321}">
                <p14:modId xmlns:p14="http://schemas.microsoft.com/office/powerpoint/2010/main" val="581862283"/>
              </p:ext>
            </p:extLst>
          </p:nvPr>
        </p:nvGraphicFramePr>
        <p:xfrm>
          <a:off x="322040" y="2190517"/>
          <a:ext cx="8499920" cy="4426306"/>
        </p:xfrm>
        <a:graphic>
          <a:graphicData uri="http://schemas.openxmlformats.org/drawingml/2006/table">
            <a:tbl>
              <a:tblPr firstRow="1" bandRow="1">
                <a:tableStyleId>{00A15C55-8517-42AA-B614-E9B94910E393}</a:tableStyleId>
              </a:tblPr>
              <a:tblGrid>
                <a:gridCol w="4249960">
                  <a:extLst>
                    <a:ext uri="{9D8B030D-6E8A-4147-A177-3AD203B41FA5}">
                      <a16:colId xmlns:a16="http://schemas.microsoft.com/office/drawing/2014/main" val="902838667"/>
                    </a:ext>
                  </a:extLst>
                </a:gridCol>
                <a:gridCol w="4249960">
                  <a:extLst>
                    <a:ext uri="{9D8B030D-6E8A-4147-A177-3AD203B41FA5}">
                      <a16:colId xmlns:a16="http://schemas.microsoft.com/office/drawing/2014/main" val="851273121"/>
                    </a:ext>
                  </a:extLst>
                </a:gridCol>
              </a:tblGrid>
              <a:tr h="428178">
                <a:tc>
                  <a:txBody>
                    <a:bodyPr/>
                    <a:lstStyle/>
                    <a:p>
                      <a:pPr algn="ctr"/>
                      <a:r>
                        <a:rPr lang="en-CA" dirty="0">
                          <a:solidFill>
                            <a:schemeClr val="tx1">
                              <a:lumMod val="85000"/>
                              <a:lumOff val="15000"/>
                            </a:schemeClr>
                          </a:solidFill>
                        </a:rPr>
                        <a:t>Project Description</a:t>
                      </a:r>
                      <a:endParaRPr lang="en-CA" i="1" dirty="0">
                        <a:solidFill>
                          <a:schemeClr val="tx1">
                            <a:lumMod val="85000"/>
                            <a:lumOff val="15000"/>
                          </a:schemeClr>
                        </a:solidFill>
                      </a:endParaRPr>
                    </a:p>
                  </a:txBody>
                  <a:tcPr/>
                </a:tc>
                <a:tc>
                  <a:txBody>
                    <a:bodyPr/>
                    <a:lstStyle/>
                    <a:p>
                      <a:pPr algn="ctr"/>
                      <a:r>
                        <a:rPr lang="en-CA" dirty="0">
                          <a:solidFill>
                            <a:schemeClr val="tx1">
                              <a:lumMod val="85000"/>
                              <a:lumOff val="15000"/>
                            </a:schemeClr>
                          </a:solidFill>
                        </a:rPr>
                        <a:t>Three Examples of Procurement</a:t>
                      </a:r>
                      <a:endParaRPr lang="en-CA" i="1" dirty="0">
                        <a:solidFill>
                          <a:schemeClr val="tx1">
                            <a:lumMod val="85000"/>
                            <a:lumOff val="15000"/>
                          </a:schemeClr>
                        </a:solidFill>
                      </a:endParaRPr>
                    </a:p>
                  </a:txBody>
                  <a:tcPr/>
                </a:tc>
                <a:extLst>
                  <a:ext uri="{0D108BD9-81ED-4DB2-BD59-A6C34878D82A}">
                    <a16:rowId xmlns:a16="http://schemas.microsoft.com/office/drawing/2014/main" val="787736100"/>
                  </a:ext>
                </a:extLst>
              </a:tr>
              <a:tr h="80099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CA" i="1" dirty="0"/>
                        <a:t>Example: Fanshawe College is planning to build a new student residence building on campus.</a:t>
                      </a:r>
                    </a:p>
                    <a:p>
                      <a:endParaRPr lang="en-CA" i="1" dirty="0"/>
                    </a:p>
                  </a:txBody>
                  <a:tcPr/>
                </a:tc>
                <a:tc>
                  <a:txBody>
                    <a:bodyPr/>
                    <a:lstStyle/>
                    <a:p>
                      <a:r>
                        <a:rPr lang="en-CA" i="1" dirty="0"/>
                        <a:t>Design consultant for design of building; contractor for construction of building; furniture for dorm rooms and common areas</a:t>
                      </a:r>
                    </a:p>
                  </a:txBody>
                  <a:tcPr/>
                </a:tc>
                <a:extLst>
                  <a:ext uri="{0D108BD9-81ED-4DB2-BD59-A6C34878D82A}">
                    <a16:rowId xmlns:a16="http://schemas.microsoft.com/office/drawing/2014/main" val="1897789886"/>
                  </a:ext>
                </a:extLst>
              </a:tr>
              <a:tr h="863047">
                <a:tc>
                  <a:txBody>
                    <a:bodyPr/>
                    <a:lstStyle/>
                    <a:p>
                      <a:r>
                        <a:rPr lang="en-CA" dirty="0"/>
                        <a:t>Company XYZ needs an advanced employee management system since expanding to an international organizational structure</a:t>
                      </a:r>
                    </a:p>
                  </a:txBody>
                  <a:tcPr/>
                </a:tc>
                <a:tc>
                  <a:txBody>
                    <a:bodyPr/>
                    <a:lstStyle/>
                    <a:p>
                      <a:endParaRPr lang="en-CA" dirty="0"/>
                    </a:p>
                  </a:txBody>
                  <a:tcPr/>
                </a:tc>
                <a:extLst>
                  <a:ext uri="{0D108BD9-81ED-4DB2-BD59-A6C34878D82A}">
                    <a16:rowId xmlns:a16="http://schemas.microsoft.com/office/drawing/2014/main" val="1853576675"/>
                  </a:ext>
                </a:extLst>
              </a:tr>
              <a:tr h="947504">
                <a:tc>
                  <a:txBody>
                    <a:bodyPr/>
                    <a:lstStyle/>
                    <a:p>
                      <a:r>
                        <a:rPr lang="en-US" dirty="0"/>
                        <a:t>Your wedding planned for next summer</a:t>
                      </a:r>
                      <a:endParaRPr lang="en-CA" dirty="0"/>
                    </a:p>
                  </a:txBody>
                  <a:tcPr/>
                </a:tc>
                <a:tc>
                  <a:txBody>
                    <a:bodyPr/>
                    <a:lstStyle/>
                    <a:p>
                      <a:endParaRPr lang="en-CA" dirty="0"/>
                    </a:p>
                  </a:txBody>
                  <a:tcPr/>
                </a:tc>
                <a:extLst>
                  <a:ext uri="{0D108BD9-81ED-4DB2-BD59-A6C34878D82A}">
                    <a16:rowId xmlns:a16="http://schemas.microsoft.com/office/drawing/2014/main" val="785532301"/>
                  </a:ext>
                </a:extLst>
              </a:tr>
              <a:tr h="947504">
                <a:tc>
                  <a:txBody>
                    <a:bodyPr/>
                    <a:lstStyle/>
                    <a:p>
                      <a:r>
                        <a:rPr lang="en-CA" dirty="0"/>
                        <a:t>Canada’s Olympic committee is preparing the bid for the 2034 Winter Olympics</a:t>
                      </a:r>
                    </a:p>
                  </a:txBody>
                  <a:tcPr/>
                </a:tc>
                <a:tc>
                  <a:txBody>
                    <a:bodyPr/>
                    <a:lstStyle/>
                    <a:p>
                      <a:endParaRPr lang="en-CA" dirty="0"/>
                    </a:p>
                  </a:txBody>
                  <a:tcPr/>
                </a:tc>
                <a:extLst>
                  <a:ext uri="{0D108BD9-81ED-4DB2-BD59-A6C34878D82A}">
                    <a16:rowId xmlns:a16="http://schemas.microsoft.com/office/drawing/2014/main" val="787317878"/>
                  </a:ext>
                </a:extLst>
              </a:tr>
            </a:tbl>
          </a:graphicData>
        </a:graphic>
      </p:graphicFrame>
    </p:spTree>
    <p:extLst>
      <p:ext uri="{BB962C8B-B14F-4D97-AF65-F5344CB8AC3E}">
        <p14:creationId xmlns:p14="http://schemas.microsoft.com/office/powerpoint/2010/main" val="192026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455-E9E5-4817-98F9-0D18433344D0}"/>
              </a:ext>
            </a:extLst>
          </p:cNvPr>
          <p:cNvSpPr>
            <a:spLocks noGrp="1"/>
          </p:cNvSpPr>
          <p:nvPr>
            <p:ph type="title"/>
          </p:nvPr>
        </p:nvSpPr>
        <p:spPr/>
        <p:txBody>
          <a:bodyPr/>
          <a:lstStyle/>
          <a:p>
            <a:r>
              <a:rPr lang="en-CA" dirty="0"/>
              <a:t>Procurement terminology</a:t>
            </a:r>
          </a:p>
        </p:txBody>
      </p:sp>
      <p:sp>
        <p:nvSpPr>
          <p:cNvPr id="3" name="Content Placeholder 2">
            <a:extLst>
              <a:ext uri="{FF2B5EF4-FFF2-40B4-BE49-F238E27FC236}">
                <a16:creationId xmlns:a16="http://schemas.microsoft.com/office/drawing/2014/main" id="{622428DD-68C5-493B-97FF-C1B97524E88B}"/>
              </a:ext>
            </a:extLst>
          </p:cNvPr>
          <p:cNvSpPr>
            <a:spLocks noGrp="1"/>
          </p:cNvSpPr>
          <p:nvPr>
            <p:ph idx="1"/>
          </p:nvPr>
        </p:nvSpPr>
        <p:spPr>
          <a:xfrm>
            <a:off x="706485" y="1531125"/>
            <a:ext cx="7121899" cy="512280"/>
          </a:xfrm>
        </p:spPr>
        <p:txBody>
          <a:bodyPr>
            <a:normAutofit lnSpcReduction="10000"/>
          </a:bodyPr>
          <a:lstStyle/>
          <a:p>
            <a:pPr marL="0" indent="0">
              <a:buNone/>
            </a:pPr>
            <a:r>
              <a:rPr lang="en-US" dirty="0"/>
              <a:t>Examples of procurement, legal, and contract terms:</a:t>
            </a:r>
          </a:p>
          <a:p>
            <a:endParaRPr lang="en-CA" dirty="0"/>
          </a:p>
        </p:txBody>
      </p:sp>
      <p:sp>
        <p:nvSpPr>
          <p:cNvPr id="5" name="Text Placeholder 2">
            <a:extLst>
              <a:ext uri="{FF2B5EF4-FFF2-40B4-BE49-F238E27FC236}">
                <a16:creationId xmlns:a16="http://schemas.microsoft.com/office/drawing/2014/main" id="{89E31BAA-8A50-407C-A36E-1596F93F07EA}"/>
              </a:ext>
            </a:extLst>
          </p:cNvPr>
          <p:cNvSpPr txBox="1">
            <a:spLocks/>
          </p:cNvSpPr>
          <p:nvPr/>
        </p:nvSpPr>
        <p:spPr>
          <a:xfrm>
            <a:off x="1315616" y="1940767"/>
            <a:ext cx="3814301" cy="3553407"/>
          </a:xfrm>
          <a:prstGeom prst="rect">
            <a:avLst/>
          </a:prstGeom>
        </p:spPr>
        <p:txBody>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42900" indent="-342900">
              <a:spcBef>
                <a:spcPts val="0"/>
              </a:spcBef>
              <a:buFont typeface="Arial" panose="020B0604020202020204" pitchFamily="34" charset="0"/>
              <a:buChar char="•"/>
            </a:pPr>
            <a:r>
              <a:rPr lang="en-CA" sz="2200" dirty="0"/>
              <a:t>amendment </a:t>
            </a:r>
          </a:p>
          <a:p>
            <a:pPr marL="342900" indent="-342900">
              <a:spcBef>
                <a:spcPts val="0"/>
              </a:spcBef>
              <a:buFont typeface="Arial" panose="020B0604020202020204" pitchFamily="34" charset="0"/>
              <a:buChar char="•"/>
            </a:pPr>
            <a:r>
              <a:rPr lang="en-CA" sz="2200" dirty="0"/>
              <a:t>arbitration</a:t>
            </a:r>
          </a:p>
          <a:p>
            <a:pPr marL="342900" indent="-342900">
              <a:spcBef>
                <a:spcPts val="0"/>
              </a:spcBef>
              <a:buFont typeface="Arial" panose="020B0604020202020204" pitchFamily="34" charset="0"/>
              <a:buChar char="•"/>
            </a:pPr>
            <a:r>
              <a:rPr lang="en-CA" sz="2200" dirty="0"/>
              <a:t>breach of contract</a:t>
            </a:r>
          </a:p>
          <a:p>
            <a:pPr marL="342900" indent="-342900">
              <a:spcBef>
                <a:spcPts val="0"/>
              </a:spcBef>
              <a:buFont typeface="Arial" panose="020B0604020202020204" pitchFamily="34" charset="0"/>
              <a:buChar char="•"/>
            </a:pPr>
            <a:r>
              <a:rPr lang="en-CA" sz="2200" dirty="0"/>
              <a:t>debrief</a:t>
            </a:r>
          </a:p>
          <a:p>
            <a:pPr marL="342900" indent="-342900">
              <a:spcBef>
                <a:spcPts val="0"/>
              </a:spcBef>
              <a:buFont typeface="Arial" panose="020B0604020202020204" pitchFamily="34" charset="0"/>
              <a:buChar char="•"/>
            </a:pPr>
            <a:r>
              <a:rPr lang="en-CA" sz="2200" dirty="0"/>
              <a:t>decision point</a:t>
            </a:r>
          </a:p>
          <a:p>
            <a:pPr marL="342900" indent="-342900">
              <a:spcBef>
                <a:spcPts val="0"/>
              </a:spcBef>
              <a:buFont typeface="Arial" panose="020B0604020202020204" pitchFamily="34" charset="0"/>
              <a:buChar char="•"/>
            </a:pPr>
            <a:r>
              <a:rPr lang="en-CA" sz="2200" dirty="0"/>
              <a:t>direct award</a:t>
            </a:r>
          </a:p>
          <a:p>
            <a:pPr marL="342900" indent="-342900">
              <a:spcBef>
                <a:spcPts val="0"/>
              </a:spcBef>
              <a:buFont typeface="Arial" panose="020B0604020202020204" pitchFamily="34" charset="0"/>
              <a:buChar char="•"/>
            </a:pPr>
            <a:r>
              <a:rPr lang="en-CA" sz="2200" dirty="0"/>
              <a:t>force majeure</a:t>
            </a:r>
          </a:p>
          <a:p>
            <a:pPr marL="342900" indent="-342900">
              <a:spcBef>
                <a:spcPts val="0"/>
              </a:spcBef>
              <a:buFont typeface="Arial" panose="020B0604020202020204" pitchFamily="34" charset="0"/>
              <a:buChar char="•"/>
            </a:pPr>
            <a:r>
              <a:rPr lang="en-CA" sz="2200" dirty="0"/>
              <a:t>good faith</a:t>
            </a:r>
          </a:p>
          <a:p>
            <a:pPr marL="342900" indent="-342900">
              <a:spcBef>
                <a:spcPts val="0"/>
              </a:spcBef>
              <a:buFont typeface="Arial" panose="020B0604020202020204" pitchFamily="34" charset="0"/>
              <a:buChar char="•"/>
            </a:pPr>
            <a:r>
              <a:rPr lang="en-CA" sz="2200" dirty="0"/>
              <a:t>holdback</a:t>
            </a:r>
          </a:p>
          <a:p>
            <a:pPr marL="342900" indent="-342900">
              <a:buFont typeface="Arial" panose="020B0604020202020204" pitchFamily="34" charset="0"/>
              <a:buChar char="•"/>
            </a:pPr>
            <a:endParaRPr lang="en-CA" dirty="0"/>
          </a:p>
        </p:txBody>
      </p:sp>
      <p:sp>
        <p:nvSpPr>
          <p:cNvPr id="6" name="Text Placeholder 2">
            <a:extLst>
              <a:ext uri="{FF2B5EF4-FFF2-40B4-BE49-F238E27FC236}">
                <a16:creationId xmlns:a16="http://schemas.microsoft.com/office/drawing/2014/main" id="{FD032E68-7123-4A53-8002-4A2D976A3519}"/>
              </a:ext>
            </a:extLst>
          </p:cNvPr>
          <p:cNvSpPr txBox="1">
            <a:spLocks/>
          </p:cNvSpPr>
          <p:nvPr/>
        </p:nvSpPr>
        <p:spPr>
          <a:xfrm>
            <a:off x="4199177" y="1940767"/>
            <a:ext cx="3814301" cy="3553407"/>
          </a:xfrm>
          <a:prstGeom prst="rect">
            <a:avLst/>
          </a:prstGeom>
        </p:spPr>
        <p:txBody>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42900" indent="-342900">
              <a:spcBef>
                <a:spcPts val="0"/>
              </a:spcBef>
              <a:buFont typeface="Arial" panose="020B0604020202020204" pitchFamily="34" charset="0"/>
              <a:buChar char="•"/>
            </a:pPr>
            <a:r>
              <a:rPr lang="en-US" sz="2200" dirty="0"/>
              <a:t>negligence </a:t>
            </a:r>
          </a:p>
          <a:p>
            <a:pPr marL="342900" indent="-342900">
              <a:spcBef>
                <a:spcPts val="0"/>
              </a:spcBef>
              <a:buFont typeface="Arial" panose="020B0604020202020204" pitchFamily="34" charset="0"/>
              <a:buChar char="•"/>
            </a:pPr>
            <a:r>
              <a:rPr lang="en-US" sz="2200" dirty="0"/>
              <a:t>intellectual property</a:t>
            </a:r>
          </a:p>
          <a:p>
            <a:pPr marL="342900" indent="-342900">
              <a:spcBef>
                <a:spcPts val="0"/>
              </a:spcBef>
              <a:buFont typeface="Arial" panose="020B0604020202020204" pitchFamily="34" charset="0"/>
              <a:buChar char="•"/>
            </a:pPr>
            <a:r>
              <a:rPr lang="en-US" sz="2200" dirty="0"/>
              <a:t>mandatory criteria</a:t>
            </a:r>
          </a:p>
          <a:p>
            <a:pPr marL="342900" indent="-342900">
              <a:spcBef>
                <a:spcPts val="0"/>
              </a:spcBef>
              <a:buFont typeface="Arial" panose="020B0604020202020204" pitchFamily="34" charset="0"/>
              <a:buChar char="•"/>
            </a:pPr>
            <a:r>
              <a:rPr lang="en-US" sz="2200" dirty="0"/>
              <a:t>penalty clause</a:t>
            </a:r>
          </a:p>
          <a:p>
            <a:pPr marL="342900" indent="-342900">
              <a:spcBef>
                <a:spcPts val="0"/>
              </a:spcBef>
              <a:buFont typeface="Arial" panose="020B0604020202020204" pitchFamily="34" charset="0"/>
              <a:buChar char="•"/>
            </a:pPr>
            <a:r>
              <a:rPr lang="en-US" sz="2200" dirty="0"/>
              <a:t>posting period</a:t>
            </a:r>
          </a:p>
          <a:p>
            <a:pPr marL="342900" indent="-342900">
              <a:spcBef>
                <a:spcPts val="0"/>
              </a:spcBef>
              <a:buFont typeface="Arial" panose="020B0604020202020204" pitchFamily="34" charset="0"/>
              <a:buChar char="•"/>
            </a:pPr>
            <a:r>
              <a:rPr lang="en-US" sz="2200" dirty="0"/>
              <a:t>decision point</a:t>
            </a:r>
          </a:p>
          <a:p>
            <a:pPr marL="342900" indent="-342900">
              <a:spcBef>
                <a:spcPts val="0"/>
              </a:spcBef>
              <a:buFont typeface="Arial" panose="020B0604020202020204" pitchFamily="34" charset="0"/>
              <a:buChar char="•"/>
            </a:pPr>
            <a:r>
              <a:rPr lang="en-US" sz="2200" dirty="0"/>
              <a:t>proponent</a:t>
            </a:r>
          </a:p>
          <a:p>
            <a:pPr marL="342900" indent="-342900">
              <a:spcBef>
                <a:spcPts val="0"/>
              </a:spcBef>
              <a:buFont typeface="Arial" panose="020B0604020202020204" pitchFamily="34" charset="0"/>
              <a:buChar char="•"/>
            </a:pPr>
            <a:r>
              <a:rPr lang="en-US" sz="2200" dirty="0"/>
              <a:t>sole source award</a:t>
            </a:r>
          </a:p>
          <a:p>
            <a:pPr marL="342900" indent="-342900">
              <a:spcBef>
                <a:spcPts val="0"/>
              </a:spcBef>
              <a:buFont typeface="Arial" panose="020B0604020202020204" pitchFamily="34" charset="0"/>
              <a:buChar char="•"/>
            </a:pPr>
            <a:r>
              <a:rPr lang="en-US" sz="2200" dirty="0"/>
              <a:t>waiver</a:t>
            </a:r>
          </a:p>
          <a:p>
            <a:pPr marL="342900" indent="-342900">
              <a:buFont typeface="Arial" panose="020B0604020202020204" pitchFamily="34" charset="0"/>
              <a:buChar char="•"/>
            </a:pPr>
            <a:endParaRPr lang="en-CA" dirty="0"/>
          </a:p>
        </p:txBody>
      </p:sp>
      <p:sp>
        <p:nvSpPr>
          <p:cNvPr id="7" name="TextBox 6">
            <a:extLst>
              <a:ext uri="{FF2B5EF4-FFF2-40B4-BE49-F238E27FC236}">
                <a16:creationId xmlns:a16="http://schemas.microsoft.com/office/drawing/2014/main" id="{10F7F299-213E-4E5B-9A19-903A5D21F05C}"/>
              </a:ext>
            </a:extLst>
          </p:cNvPr>
          <p:cNvSpPr txBox="1"/>
          <p:nvPr/>
        </p:nvSpPr>
        <p:spPr>
          <a:xfrm>
            <a:off x="706485" y="5797844"/>
            <a:ext cx="7448550" cy="461665"/>
          </a:xfrm>
          <a:prstGeom prst="rect">
            <a:avLst/>
          </a:prstGeom>
          <a:noFill/>
        </p:spPr>
        <p:txBody>
          <a:bodyPr wrap="square" rtlCol="0">
            <a:spAutoFit/>
          </a:bodyPr>
          <a:lstStyle/>
          <a:p>
            <a:r>
              <a:rPr lang="en-CA" sz="2400" b="1" dirty="0">
                <a:solidFill>
                  <a:schemeClr val="tx1">
                    <a:lumMod val="85000"/>
                    <a:lumOff val="15000"/>
                  </a:schemeClr>
                </a:solidFill>
              </a:rPr>
              <a:t>We will go into more detail in later modules.</a:t>
            </a:r>
          </a:p>
        </p:txBody>
      </p:sp>
      <p:sp>
        <p:nvSpPr>
          <p:cNvPr id="8" name="Slide Number Placeholder 7">
            <a:extLst>
              <a:ext uri="{FF2B5EF4-FFF2-40B4-BE49-F238E27FC236}">
                <a16:creationId xmlns:a16="http://schemas.microsoft.com/office/drawing/2014/main" id="{D9AA534B-0D11-44FC-8B65-6C13C54D82E0}"/>
              </a:ext>
            </a:extLst>
          </p:cNvPr>
          <p:cNvSpPr>
            <a:spLocks noGrp="1"/>
          </p:cNvSpPr>
          <p:nvPr>
            <p:ph type="sldNum" sz="quarter" idx="12"/>
          </p:nvPr>
        </p:nvSpPr>
        <p:spPr/>
        <p:txBody>
          <a:bodyPr/>
          <a:lstStyle/>
          <a:p>
            <a:fld id="{5771F767-0FB1-44C9-A6CF-166E2F908689}" type="slidenum">
              <a:rPr lang="en-US" smtClean="0"/>
              <a:pPr/>
              <a:t>28</a:t>
            </a:fld>
            <a:endParaRPr lang="en-US" dirty="0"/>
          </a:p>
        </p:txBody>
      </p:sp>
    </p:spTree>
    <p:extLst>
      <p:ext uri="{BB962C8B-B14F-4D97-AF65-F5344CB8AC3E}">
        <p14:creationId xmlns:p14="http://schemas.microsoft.com/office/powerpoint/2010/main" val="20968688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2BD31094-01BE-4542-A10B-6F55D2405609}"/>
              </a:ext>
            </a:extLst>
          </p:cNvPr>
          <p:cNvSpPr/>
          <p:nvPr/>
        </p:nvSpPr>
        <p:spPr>
          <a:xfrm>
            <a:off x="572654" y="4671087"/>
            <a:ext cx="7953684" cy="1434149"/>
          </a:xfrm>
          <a:prstGeom prst="roundRect">
            <a:avLst>
              <a:gd name="adj" fmla="val 23107"/>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0FEE7EEF-36EC-4B15-9615-4D8391554EC3}"/>
              </a:ext>
            </a:extLst>
          </p:cNvPr>
          <p:cNvSpPr>
            <a:spLocks noGrp="1"/>
          </p:cNvSpPr>
          <p:nvPr>
            <p:ph type="title"/>
          </p:nvPr>
        </p:nvSpPr>
        <p:spPr/>
        <p:txBody>
          <a:bodyPr/>
          <a:lstStyle/>
          <a:p>
            <a:r>
              <a:rPr lang="en-CA" dirty="0"/>
              <a:t>assumptions</a:t>
            </a:r>
          </a:p>
        </p:txBody>
      </p:sp>
      <p:sp>
        <p:nvSpPr>
          <p:cNvPr id="3" name="Content Placeholder 2">
            <a:extLst>
              <a:ext uri="{FF2B5EF4-FFF2-40B4-BE49-F238E27FC236}">
                <a16:creationId xmlns:a16="http://schemas.microsoft.com/office/drawing/2014/main" id="{F5E7D6B4-6485-4647-A3C8-9938C524A6C3}"/>
              </a:ext>
            </a:extLst>
          </p:cNvPr>
          <p:cNvSpPr>
            <a:spLocks noGrp="1"/>
          </p:cNvSpPr>
          <p:nvPr>
            <p:ph idx="1"/>
          </p:nvPr>
        </p:nvSpPr>
        <p:spPr>
          <a:xfrm>
            <a:off x="4951127" y="1633186"/>
            <a:ext cx="3426254" cy="2252761"/>
          </a:xfrm>
        </p:spPr>
        <p:txBody>
          <a:bodyPr>
            <a:normAutofit lnSpcReduction="10000"/>
          </a:bodyPr>
          <a:lstStyle/>
          <a:p>
            <a:pPr marL="0" indent="0">
              <a:spcBef>
                <a:spcPts val="0"/>
              </a:spcBef>
              <a:buNone/>
            </a:pPr>
            <a:r>
              <a:rPr lang="en-US" i="1" dirty="0"/>
              <a:t>Seller (</a:t>
            </a:r>
            <a:r>
              <a:rPr lang="en-US" dirty="0"/>
              <a:t>or</a:t>
            </a:r>
            <a:r>
              <a:rPr lang="en-US" i="1" dirty="0"/>
              <a:t> Vendor </a:t>
            </a:r>
            <a:r>
              <a:rPr lang="en-US" dirty="0"/>
              <a:t>or</a:t>
            </a:r>
            <a:r>
              <a:rPr lang="en-US" i="1" dirty="0"/>
              <a:t> Contractor)</a:t>
            </a:r>
          </a:p>
          <a:p>
            <a:pPr>
              <a:spcBef>
                <a:spcPts val="0"/>
              </a:spcBef>
            </a:pPr>
            <a:r>
              <a:rPr lang="en-US" sz="2200" dirty="0"/>
              <a:t>Provide goods and/or services to the project</a:t>
            </a:r>
          </a:p>
          <a:p>
            <a:pPr>
              <a:spcBef>
                <a:spcPts val="0"/>
              </a:spcBef>
            </a:pPr>
            <a:r>
              <a:rPr lang="en-US" sz="2200" dirty="0"/>
              <a:t>Usually outside the organization</a:t>
            </a:r>
            <a:endParaRPr lang="en-CA" sz="2200" dirty="0"/>
          </a:p>
        </p:txBody>
      </p:sp>
      <p:pic>
        <p:nvPicPr>
          <p:cNvPr id="4098" name="Picture 2" descr="The Nature of Buyer-Supplier Relationships Is Changing">
            <a:extLst>
              <a:ext uri="{FF2B5EF4-FFF2-40B4-BE49-F238E27FC236}">
                <a16:creationId xmlns:a16="http://schemas.microsoft.com/office/drawing/2014/main" id="{5C70C06A-7B8A-4BA1-9731-E730BA836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011" y="4386911"/>
            <a:ext cx="3003749" cy="2002499"/>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A5129228-178F-42BC-ABB6-B1543628A132}"/>
              </a:ext>
            </a:extLst>
          </p:cNvPr>
          <p:cNvSpPr txBox="1">
            <a:spLocks/>
          </p:cNvSpPr>
          <p:nvPr/>
        </p:nvSpPr>
        <p:spPr>
          <a:xfrm>
            <a:off x="975799" y="1633186"/>
            <a:ext cx="3686175" cy="2773672"/>
          </a:xfrm>
          <a:prstGeom prst="rect">
            <a:avLst/>
          </a:prstGeom>
        </p:spPr>
        <p:txBody>
          <a:bodyPr vert="horz" lIns="91440" tIns="45720" rIns="91440" bIns="45720" rtlCol="0" anchor="t" anchorCtr="0">
            <a:normAutofit/>
          </a:bodyPr>
          <a:lstStyle>
            <a:lvl1pPr marL="306000" indent="-306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7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6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0"/>
              </a:spcBef>
              <a:buFont typeface="Wingdings 2" panose="05020102010507070707" pitchFamily="18" charset="2"/>
              <a:buNone/>
            </a:pPr>
            <a:r>
              <a:rPr lang="en-US" i="1" dirty="0"/>
              <a:t>Buyer (</a:t>
            </a:r>
            <a:r>
              <a:rPr lang="en-US" dirty="0"/>
              <a:t>or</a:t>
            </a:r>
            <a:r>
              <a:rPr lang="en-US" i="1" dirty="0"/>
              <a:t> Purchaser </a:t>
            </a:r>
            <a:r>
              <a:rPr lang="en-US" dirty="0"/>
              <a:t>or</a:t>
            </a:r>
            <a:r>
              <a:rPr lang="en-US" i="1" dirty="0"/>
              <a:t> Acquiring Organization)</a:t>
            </a:r>
          </a:p>
          <a:p>
            <a:pPr>
              <a:spcBef>
                <a:spcPts val="0"/>
              </a:spcBef>
            </a:pPr>
            <a:r>
              <a:rPr lang="en-US" sz="2200" dirty="0"/>
              <a:t>Might be a buyer assigned to the project team and/or part of the larger organization</a:t>
            </a:r>
          </a:p>
          <a:p>
            <a:endParaRPr lang="en-CA" dirty="0"/>
          </a:p>
        </p:txBody>
      </p:sp>
      <p:sp>
        <p:nvSpPr>
          <p:cNvPr id="7" name="Content Placeholder 2">
            <a:extLst>
              <a:ext uri="{FF2B5EF4-FFF2-40B4-BE49-F238E27FC236}">
                <a16:creationId xmlns:a16="http://schemas.microsoft.com/office/drawing/2014/main" id="{F3A43F40-AE24-44D3-8663-A2757E36C46A}"/>
              </a:ext>
            </a:extLst>
          </p:cNvPr>
          <p:cNvSpPr txBox="1">
            <a:spLocks/>
          </p:cNvSpPr>
          <p:nvPr/>
        </p:nvSpPr>
        <p:spPr>
          <a:xfrm>
            <a:off x="4193182" y="4817491"/>
            <a:ext cx="4333156" cy="1281440"/>
          </a:xfrm>
          <a:prstGeom prst="rect">
            <a:avLst/>
          </a:prstGeom>
        </p:spPr>
        <p:txBody>
          <a:bodyPr vert="horz" lIns="91440" tIns="45720" rIns="91440" bIns="45720" rtlCol="0" anchor="t" anchorCtr="0">
            <a:normAutofit/>
          </a:bodyPr>
          <a:lstStyle>
            <a:lvl1pPr marL="306000" indent="-306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7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tx2"/>
              </a:buClr>
              <a:buSzPct val="92000"/>
              <a:buFont typeface="Wingdings 2" panose="05020102010507070707" pitchFamily="18" charset="2"/>
              <a:buChar char=""/>
              <a:defRPr sz="16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sz="2200" dirty="0"/>
              <a:t>In very small organizations and on small projects, the project manager might perform the role of the </a:t>
            </a:r>
            <a:r>
              <a:rPr lang="en-US" sz="2200" i="1" dirty="0"/>
              <a:t>buyer</a:t>
            </a:r>
            <a:r>
              <a:rPr lang="en-US" sz="2200" dirty="0"/>
              <a:t>.</a:t>
            </a:r>
          </a:p>
          <a:p>
            <a:endParaRPr lang="en-CA" dirty="0"/>
          </a:p>
        </p:txBody>
      </p:sp>
      <p:sp>
        <p:nvSpPr>
          <p:cNvPr id="5" name="Rectangle: Rounded Corners 4">
            <a:extLst>
              <a:ext uri="{FF2B5EF4-FFF2-40B4-BE49-F238E27FC236}">
                <a16:creationId xmlns:a16="http://schemas.microsoft.com/office/drawing/2014/main" id="{1CD4B0E4-0B21-46DA-9D28-FBE9A1CE7B9C}"/>
              </a:ext>
            </a:extLst>
          </p:cNvPr>
          <p:cNvSpPr/>
          <p:nvPr/>
        </p:nvSpPr>
        <p:spPr>
          <a:xfrm>
            <a:off x="572653" y="1476265"/>
            <a:ext cx="7953683" cy="2525880"/>
          </a:xfrm>
          <a:prstGeom prst="round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Slide Number Placeholder 7">
            <a:extLst>
              <a:ext uri="{FF2B5EF4-FFF2-40B4-BE49-F238E27FC236}">
                <a16:creationId xmlns:a16="http://schemas.microsoft.com/office/drawing/2014/main" id="{A7D2B535-548A-44AD-B99D-CD781BE81C9B}"/>
              </a:ext>
            </a:extLst>
          </p:cNvPr>
          <p:cNvSpPr>
            <a:spLocks noGrp="1"/>
          </p:cNvSpPr>
          <p:nvPr>
            <p:ph type="sldNum" sz="quarter" idx="12"/>
          </p:nvPr>
        </p:nvSpPr>
        <p:spPr/>
        <p:txBody>
          <a:bodyPr/>
          <a:lstStyle/>
          <a:p>
            <a:fld id="{5771F767-0FB1-44C9-A6CF-166E2F908689}" type="slidenum">
              <a:rPr lang="en-US" smtClean="0"/>
              <a:pPr/>
              <a:t>29</a:t>
            </a:fld>
            <a:endParaRPr lang="en-US" dirty="0"/>
          </a:p>
        </p:txBody>
      </p:sp>
    </p:spTree>
    <p:extLst>
      <p:ext uri="{BB962C8B-B14F-4D97-AF65-F5344CB8AC3E}">
        <p14:creationId xmlns:p14="http://schemas.microsoft.com/office/powerpoint/2010/main" val="3582329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Getting to know your professor</a:t>
            </a:r>
          </a:p>
        </p:txBody>
      </p:sp>
      <p:sp>
        <p:nvSpPr>
          <p:cNvPr id="3" name="Slide Number Placeholder 2">
            <a:extLst>
              <a:ext uri="{FF2B5EF4-FFF2-40B4-BE49-F238E27FC236}">
                <a16:creationId xmlns:a16="http://schemas.microsoft.com/office/drawing/2014/main" id="{5D628BD7-A17E-4787-A63D-59BE9752DED0}"/>
              </a:ext>
            </a:extLst>
          </p:cNvPr>
          <p:cNvSpPr>
            <a:spLocks noGrp="1"/>
          </p:cNvSpPr>
          <p:nvPr>
            <p:ph type="sldNum" sz="quarter" idx="12"/>
          </p:nvPr>
        </p:nvSpPr>
        <p:spPr/>
        <p:txBody>
          <a:bodyPr/>
          <a:lstStyle/>
          <a:p>
            <a:fld id="{5771F767-0FB1-44C9-A6CF-166E2F908689}" type="slidenum">
              <a:rPr lang="en-US" smtClean="0"/>
              <a:pPr/>
              <a:t>3</a:t>
            </a:fld>
            <a:endParaRPr lang="en-US" dirty="0"/>
          </a:p>
        </p:txBody>
      </p:sp>
      <p:sp>
        <p:nvSpPr>
          <p:cNvPr id="6" name="Content Placeholder 5">
            <a:extLst>
              <a:ext uri="{FF2B5EF4-FFF2-40B4-BE49-F238E27FC236}">
                <a16:creationId xmlns:a16="http://schemas.microsoft.com/office/drawing/2014/main" id="{9084C064-12C4-42AE-B821-C57B532945FB}"/>
              </a:ext>
            </a:extLst>
          </p:cNvPr>
          <p:cNvSpPr>
            <a:spLocks noGrp="1"/>
          </p:cNvSpPr>
          <p:nvPr>
            <p:ph idx="1"/>
          </p:nvPr>
        </p:nvSpPr>
        <p:spPr/>
        <p:txBody>
          <a:bodyPr/>
          <a:lstStyle/>
          <a:p>
            <a:endParaRPr lang="en-CA"/>
          </a:p>
        </p:txBody>
      </p:sp>
    </p:spTree>
    <p:extLst>
      <p:ext uri="{BB962C8B-B14F-4D97-AF65-F5344CB8AC3E}">
        <p14:creationId xmlns:p14="http://schemas.microsoft.com/office/powerpoint/2010/main" val="40559563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1947F-5B31-4B5B-967E-14FEA4662ECD}"/>
              </a:ext>
            </a:extLst>
          </p:cNvPr>
          <p:cNvSpPr>
            <a:spLocks noGrp="1"/>
          </p:cNvSpPr>
          <p:nvPr>
            <p:ph type="title"/>
          </p:nvPr>
        </p:nvSpPr>
        <p:spPr/>
        <p:txBody>
          <a:bodyPr/>
          <a:lstStyle/>
          <a:p>
            <a:r>
              <a:rPr lang="en-CA" dirty="0"/>
              <a:t>Agreements/contracts</a:t>
            </a:r>
          </a:p>
        </p:txBody>
      </p:sp>
      <p:sp>
        <p:nvSpPr>
          <p:cNvPr id="3" name="Content Placeholder 2">
            <a:extLst>
              <a:ext uri="{FF2B5EF4-FFF2-40B4-BE49-F238E27FC236}">
                <a16:creationId xmlns:a16="http://schemas.microsoft.com/office/drawing/2014/main" id="{10E4AEA5-469B-48CA-B468-5D0EC09DC686}"/>
              </a:ext>
            </a:extLst>
          </p:cNvPr>
          <p:cNvSpPr>
            <a:spLocks noGrp="1"/>
          </p:cNvSpPr>
          <p:nvPr>
            <p:ph idx="1"/>
          </p:nvPr>
        </p:nvSpPr>
        <p:spPr>
          <a:xfrm>
            <a:off x="651067" y="1429524"/>
            <a:ext cx="7989752" cy="3630795"/>
          </a:xfrm>
        </p:spPr>
        <p:txBody>
          <a:bodyPr/>
          <a:lstStyle/>
          <a:p>
            <a:r>
              <a:rPr lang="en-US" dirty="0"/>
              <a:t>Describe relationship between buyer and seller including deliverables and results</a:t>
            </a:r>
          </a:p>
          <a:p>
            <a:r>
              <a:rPr lang="en-US" dirty="0"/>
              <a:t>Can include significant legal obligations and penalties</a:t>
            </a:r>
          </a:p>
          <a:p>
            <a:r>
              <a:rPr lang="en-US" dirty="0"/>
              <a:t>Comply with local, national and international contract laws</a:t>
            </a:r>
          </a:p>
          <a:p>
            <a:r>
              <a:rPr lang="en-US" dirty="0"/>
              <a:t>More extensive approval process</a:t>
            </a:r>
          </a:p>
          <a:p>
            <a:r>
              <a:rPr lang="en-US" dirty="0"/>
              <a:t>Are tailored to the project</a:t>
            </a:r>
          </a:p>
          <a:p>
            <a:r>
              <a:rPr lang="en-US" dirty="0"/>
              <a:t>Anything not in the contract cannot typically be legally enforced</a:t>
            </a:r>
          </a:p>
          <a:p>
            <a:pPr marL="0" indent="0">
              <a:buNone/>
            </a:pPr>
            <a:endParaRPr lang="en-CA" dirty="0"/>
          </a:p>
        </p:txBody>
      </p:sp>
      <p:pic>
        <p:nvPicPr>
          <p:cNvPr id="5122" name="Picture 2" descr="Understanding Contract Language: Words to Watch for in A/E Contracts - EBA  Engineering">
            <a:extLst>
              <a:ext uri="{FF2B5EF4-FFF2-40B4-BE49-F238E27FC236}">
                <a16:creationId xmlns:a16="http://schemas.microsoft.com/office/drawing/2014/main" id="{65F9685B-C853-495A-BC1F-7D3A80CC96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1454" y="4553252"/>
            <a:ext cx="3990110" cy="210808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CD8EDE13-A96C-4814-BFED-643A71DA0097}"/>
              </a:ext>
            </a:extLst>
          </p:cNvPr>
          <p:cNvSpPr>
            <a:spLocks noGrp="1"/>
          </p:cNvSpPr>
          <p:nvPr>
            <p:ph type="sldNum" sz="quarter" idx="12"/>
          </p:nvPr>
        </p:nvSpPr>
        <p:spPr/>
        <p:txBody>
          <a:bodyPr/>
          <a:lstStyle/>
          <a:p>
            <a:fld id="{5771F767-0FB1-44C9-A6CF-166E2F908689}" type="slidenum">
              <a:rPr lang="en-US" smtClean="0"/>
              <a:pPr/>
              <a:t>30</a:t>
            </a:fld>
            <a:endParaRPr lang="en-US" dirty="0"/>
          </a:p>
        </p:txBody>
      </p:sp>
      <p:sp>
        <p:nvSpPr>
          <p:cNvPr id="8" name="Speech Bubble: Rectangle 7">
            <a:extLst>
              <a:ext uri="{FF2B5EF4-FFF2-40B4-BE49-F238E27FC236}">
                <a16:creationId xmlns:a16="http://schemas.microsoft.com/office/drawing/2014/main" id="{6BE9646E-2859-6A19-E579-6807991EB54D}"/>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12344491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7BAA7-8D07-43E2-8707-11B10F3569DB}"/>
              </a:ext>
            </a:extLst>
          </p:cNvPr>
          <p:cNvSpPr>
            <a:spLocks noGrp="1"/>
          </p:cNvSpPr>
          <p:nvPr>
            <p:ph type="title"/>
          </p:nvPr>
        </p:nvSpPr>
        <p:spPr/>
        <p:txBody>
          <a:bodyPr/>
          <a:lstStyle/>
          <a:p>
            <a:r>
              <a:rPr lang="en-CA" dirty="0"/>
              <a:t>Trends and emerging practices</a:t>
            </a:r>
          </a:p>
        </p:txBody>
      </p:sp>
      <p:sp>
        <p:nvSpPr>
          <p:cNvPr id="3" name="Content Placeholder 2">
            <a:extLst>
              <a:ext uri="{FF2B5EF4-FFF2-40B4-BE49-F238E27FC236}">
                <a16:creationId xmlns:a16="http://schemas.microsoft.com/office/drawing/2014/main" id="{7A90119D-83B6-475F-895D-850278C4B751}"/>
              </a:ext>
            </a:extLst>
          </p:cNvPr>
          <p:cNvSpPr>
            <a:spLocks noGrp="1"/>
          </p:cNvSpPr>
          <p:nvPr>
            <p:ph idx="1"/>
          </p:nvPr>
        </p:nvSpPr>
        <p:spPr>
          <a:xfrm>
            <a:off x="452582" y="1531124"/>
            <a:ext cx="8243655" cy="4606917"/>
          </a:xfrm>
        </p:spPr>
        <p:txBody>
          <a:bodyPr>
            <a:normAutofit lnSpcReduction="10000"/>
          </a:bodyPr>
          <a:lstStyle/>
          <a:p>
            <a:r>
              <a:rPr lang="en-US" dirty="0"/>
              <a:t>Online tools provide a single point for buyers and sellers to interact (example: </a:t>
            </a:r>
            <a:r>
              <a:rPr lang="en-US" dirty="0">
                <a:hlinkClick r:id="rId3"/>
              </a:rPr>
              <a:t>https://london.bidsandtenders.ca/Module/Tenders/en</a:t>
            </a:r>
            <a:r>
              <a:rPr lang="en-US" dirty="0"/>
              <a:t>)</a:t>
            </a:r>
          </a:p>
          <a:p>
            <a:r>
              <a:rPr lang="en-US" dirty="0"/>
              <a:t>Contracts include specific risk information to protect both buyer and seller</a:t>
            </a:r>
          </a:p>
          <a:p>
            <a:r>
              <a:rPr lang="en-US" dirty="0"/>
              <a:t>Nationally/internationally recognized standard contract forms are being used to reduce disputes during execution (example: </a:t>
            </a:r>
            <a:r>
              <a:rPr lang="en-US" dirty="0">
                <a:hlinkClick r:id="rId4"/>
              </a:rPr>
              <a:t>https://www.ccdc.org/)</a:t>
            </a:r>
            <a:endParaRPr lang="en-US" dirty="0"/>
          </a:p>
          <a:p>
            <a:r>
              <a:rPr lang="en-US" dirty="0"/>
              <a:t>Logistics and supply chain management tailored to the specific needs of the project</a:t>
            </a:r>
          </a:p>
          <a:p>
            <a:r>
              <a:rPr lang="en-US" dirty="0"/>
              <a:t>Stakeholder management especially in publicly-funded projects</a:t>
            </a:r>
          </a:p>
          <a:p>
            <a:r>
              <a:rPr lang="en-US" dirty="0"/>
              <a:t>Trial engagements as a final step in the selection process</a:t>
            </a:r>
          </a:p>
          <a:p>
            <a:endParaRPr lang="en-CA" dirty="0"/>
          </a:p>
        </p:txBody>
      </p:sp>
      <p:sp>
        <p:nvSpPr>
          <p:cNvPr id="5" name="Slide Number Placeholder 4">
            <a:extLst>
              <a:ext uri="{FF2B5EF4-FFF2-40B4-BE49-F238E27FC236}">
                <a16:creationId xmlns:a16="http://schemas.microsoft.com/office/drawing/2014/main" id="{52621A69-31D4-47D3-A508-F9B9F53B1B4F}"/>
              </a:ext>
            </a:extLst>
          </p:cNvPr>
          <p:cNvSpPr>
            <a:spLocks noGrp="1"/>
          </p:cNvSpPr>
          <p:nvPr>
            <p:ph type="sldNum" sz="quarter" idx="12"/>
          </p:nvPr>
        </p:nvSpPr>
        <p:spPr/>
        <p:txBody>
          <a:bodyPr/>
          <a:lstStyle/>
          <a:p>
            <a:fld id="{5771F767-0FB1-44C9-A6CF-166E2F908689}" type="slidenum">
              <a:rPr lang="en-US" smtClean="0"/>
              <a:pPr/>
              <a:t>31</a:t>
            </a:fld>
            <a:endParaRPr lang="en-US" dirty="0"/>
          </a:p>
        </p:txBody>
      </p:sp>
      <p:sp>
        <p:nvSpPr>
          <p:cNvPr id="4" name="Speech Bubble: Rectangle 3">
            <a:extLst>
              <a:ext uri="{FF2B5EF4-FFF2-40B4-BE49-F238E27FC236}">
                <a16:creationId xmlns:a16="http://schemas.microsoft.com/office/drawing/2014/main" id="{16BCCAA5-29AF-73A1-6AA1-283DB6B581DE}"/>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28730356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CDAC-3BE9-4922-84FD-68DC53DB17F0}"/>
              </a:ext>
            </a:extLst>
          </p:cNvPr>
          <p:cNvSpPr>
            <a:spLocks noGrp="1"/>
          </p:cNvSpPr>
          <p:nvPr>
            <p:ph type="title"/>
          </p:nvPr>
        </p:nvSpPr>
        <p:spPr/>
        <p:txBody>
          <a:bodyPr/>
          <a:lstStyle/>
          <a:p>
            <a:r>
              <a:rPr lang="en-CA" dirty="0"/>
              <a:t>Tailoring considerations</a:t>
            </a:r>
          </a:p>
        </p:txBody>
      </p:sp>
      <p:sp>
        <p:nvSpPr>
          <p:cNvPr id="3" name="Content Placeholder 2">
            <a:extLst>
              <a:ext uri="{FF2B5EF4-FFF2-40B4-BE49-F238E27FC236}">
                <a16:creationId xmlns:a16="http://schemas.microsoft.com/office/drawing/2014/main" id="{3A5231E5-D963-41CD-8CBE-0A9640D21B94}"/>
              </a:ext>
            </a:extLst>
          </p:cNvPr>
          <p:cNvSpPr>
            <a:spLocks noGrp="1"/>
          </p:cNvSpPr>
          <p:nvPr>
            <p:ph idx="1"/>
          </p:nvPr>
        </p:nvSpPr>
        <p:spPr/>
        <p:txBody>
          <a:bodyPr>
            <a:normAutofit/>
          </a:bodyPr>
          <a:lstStyle/>
          <a:p>
            <a:pPr marL="0" indent="0">
              <a:buNone/>
            </a:pPr>
            <a:r>
              <a:rPr lang="en-US" dirty="0"/>
              <a:t>Project procurement tailoring could be performed for each project in your organization based on:</a:t>
            </a:r>
          </a:p>
          <a:p>
            <a:pPr lvl="1"/>
            <a:r>
              <a:rPr lang="en-US" sz="2200" dirty="0"/>
              <a:t>Complexity</a:t>
            </a:r>
          </a:p>
          <a:p>
            <a:pPr lvl="1"/>
            <a:r>
              <a:rPr lang="en-US" sz="2200" dirty="0"/>
              <a:t>Volatility of the project</a:t>
            </a:r>
          </a:p>
          <a:p>
            <a:pPr lvl="1"/>
            <a:r>
              <a:rPr lang="en-US" sz="2200" dirty="0"/>
              <a:t>Dollar value of the procurement</a:t>
            </a:r>
          </a:p>
          <a:p>
            <a:pPr lvl="1"/>
            <a:r>
              <a:rPr lang="en-US" sz="2200" dirty="0"/>
              <a:t>Physical location(s)</a:t>
            </a:r>
          </a:p>
          <a:p>
            <a:pPr lvl="1"/>
            <a:r>
              <a:rPr lang="en-US" sz="2200" dirty="0"/>
              <a:t>Governance and regulatory environment</a:t>
            </a:r>
          </a:p>
          <a:p>
            <a:pPr lvl="1"/>
            <a:r>
              <a:rPr lang="en-US" sz="2200" dirty="0"/>
              <a:t>Availability of sellers capable of supplying the required goods and/or services</a:t>
            </a:r>
          </a:p>
          <a:p>
            <a:endParaRPr lang="en-CA" dirty="0"/>
          </a:p>
        </p:txBody>
      </p:sp>
      <p:sp>
        <p:nvSpPr>
          <p:cNvPr id="5" name="Slide Number Placeholder 4">
            <a:extLst>
              <a:ext uri="{FF2B5EF4-FFF2-40B4-BE49-F238E27FC236}">
                <a16:creationId xmlns:a16="http://schemas.microsoft.com/office/drawing/2014/main" id="{A5CF36DB-646B-44C9-BCED-6A08D668B9D5}"/>
              </a:ext>
            </a:extLst>
          </p:cNvPr>
          <p:cNvSpPr>
            <a:spLocks noGrp="1"/>
          </p:cNvSpPr>
          <p:nvPr>
            <p:ph type="sldNum" sz="quarter" idx="12"/>
          </p:nvPr>
        </p:nvSpPr>
        <p:spPr/>
        <p:txBody>
          <a:bodyPr/>
          <a:lstStyle/>
          <a:p>
            <a:fld id="{5771F767-0FB1-44C9-A6CF-166E2F908689}" type="slidenum">
              <a:rPr lang="en-US" smtClean="0"/>
              <a:pPr/>
              <a:t>32</a:t>
            </a:fld>
            <a:endParaRPr lang="en-US" dirty="0"/>
          </a:p>
        </p:txBody>
      </p:sp>
      <p:sp>
        <p:nvSpPr>
          <p:cNvPr id="4" name="Speech Bubble: Rectangle 3">
            <a:extLst>
              <a:ext uri="{FF2B5EF4-FFF2-40B4-BE49-F238E27FC236}">
                <a16:creationId xmlns:a16="http://schemas.microsoft.com/office/drawing/2014/main" id="{6969E8B3-E4D7-BDDF-CE29-7FAF00F29958}"/>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8423053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18C80-7743-45A5-A633-C3A30FBC32A3}"/>
              </a:ext>
            </a:extLst>
          </p:cNvPr>
          <p:cNvSpPr>
            <a:spLocks noGrp="1"/>
          </p:cNvSpPr>
          <p:nvPr>
            <p:ph type="title"/>
          </p:nvPr>
        </p:nvSpPr>
        <p:spPr/>
        <p:txBody>
          <a:bodyPr>
            <a:normAutofit/>
          </a:bodyPr>
          <a:lstStyle/>
          <a:p>
            <a:r>
              <a:rPr lang="en-CA" dirty="0"/>
              <a:t>Summary of our journey today</a:t>
            </a:r>
          </a:p>
        </p:txBody>
      </p:sp>
      <p:sp>
        <p:nvSpPr>
          <p:cNvPr id="3" name="Content Placeholder 2">
            <a:extLst>
              <a:ext uri="{FF2B5EF4-FFF2-40B4-BE49-F238E27FC236}">
                <a16:creationId xmlns:a16="http://schemas.microsoft.com/office/drawing/2014/main" id="{1E95659B-5502-4C9E-A1E4-B89AB801905B}"/>
              </a:ext>
            </a:extLst>
          </p:cNvPr>
          <p:cNvSpPr>
            <a:spLocks noGrp="1"/>
          </p:cNvSpPr>
          <p:nvPr>
            <p:ph idx="1"/>
          </p:nvPr>
        </p:nvSpPr>
        <p:spPr>
          <a:xfrm>
            <a:off x="706485" y="1531124"/>
            <a:ext cx="7569297" cy="2089531"/>
          </a:xfrm>
        </p:spPr>
        <p:txBody>
          <a:bodyPr/>
          <a:lstStyle/>
          <a:p>
            <a:r>
              <a:rPr lang="en-US" dirty="0"/>
              <a:t>Course overview</a:t>
            </a:r>
          </a:p>
          <a:p>
            <a:r>
              <a:rPr lang="en-US" dirty="0"/>
              <a:t>Introduction to project procurement</a:t>
            </a:r>
          </a:p>
          <a:p>
            <a:r>
              <a:rPr lang="en-US" dirty="0"/>
              <a:t>Key procurement concepts</a:t>
            </a:r>
          </a:p>
          <a:p>
            <a:r>
              <a:rPr lang="en-US" dirty="0"/>
              <a:t>Overview of generic project procurement</a:t>
            </a:r>
          </a:p>
          <a:p>
            <a:endParaRPr lang="en-CA" dirty="0"/>
          </a:p>
        </p:txBody>
      </p:sp>
      <p:sp>
        <p:nvSpPr>
          <p:cNvPr id="5" name="Slide Number Placeholder 4">
            <a:extLst>
              <a:ext uri="{FF2B5EF4-FFF2-40B4-BE49-F238E27FC236}">
                <a16:creationId xmlns:a16="http://schemas.microsoft.com/office/drawing/2014/main" id="{A6AC0786-4149-4C1B-9DD9-858D07897BE0}"/>
              </a:ext>
            </a:extLst>
          </p:cNvPr>
          <p:cNvSpPr>
            <a:spLocks noGrp="1"/>
          </p:cNvSpPr>
          <p:nvPr>
            <p:ph type="sldNum" sz="quarter" idx="12"/>
          </p:nvPr>
        </p:nvSpPr>
        <p:spPr/>
        <p:txBody>
          <a:bodyPr/>
          <a:lstStyle/>
          <a:p>
            <a:fld id="{5771F767-0FB1-44C9-A6CF-166E2F908689}" type="slidenum">
              <a:rPr lang="en-US" smtClean="0"/>
              <a:pPr/>
              <a:t>33</a:t>
            </a:fld>
            <a:endParaRPr lang="en-US" dirty="0"/>
          </a:p>
        </p:txBody>
      </p:sp>
    </p:spTree>
    <p:extLst>
      <p:ext uri="{BB962C8B-B14F-4D97-AF65-F5344CB8AC3E}">
        <p14:creationId xmlns:p14="http://schemas.microsoft.com/office/powerpoint/2010/main" val="18083680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Homework and evaluations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CA" dirty="0"/>
              <a:t>Readings for next module as listed in </a:t>
            </a:r>
            <a:r>
              <a:rPr lang="en-CA" i="1" dirty="0"/>
              <a:t>Course at a Glance</a:t>
            </a:r>
          </a:p>
        </p:txBody>
      </p:sp>
      <p:sp>
        <p:nvSpPr>
          <p:cNvPr id="5" name="Slide Number Placeholder 4">
            <a:extLst>
              <a:ext uri="{FF2B5EF4-FFF2-40B4-BE49-F238E27FC236}">
                <a16:creationId xmlns:a16="http://schemas.microsoft.com/office/drawing/2014/main" id="{CF846FCF-0E92-4411-BD6A-46111DE02870}"/>
              </a:ext>
            </a:extLst>
          </p:cNvPr>
          <p:cNvSpPr>
            <a:spLocks noGrp="1"/>
          </p:cNvSpPr>
          <p:nvPr>
            <p:ph type="sldNum" sz="quarter" idx="12"/>
          </p:nvPr>
        </p:nvSpPr>
        <p:spPr/>
        <p:txBody>
          <a:bodyPr/>
          <a:lstStyle/>
          <a:p>
            <a:fld id="{5771F767-0FB1-44C9-A6CF-166E2F908689}" type="slidenum">
              <a:rPr lang="en-US" smtClean="0"/>
              <a:pPr/>
              <a:t>34</a:t>
            </a:fld>
            <a:endParaRPr lang="en-US" dirty="0"/>
          </a:p>
        </p:txBody>
      </p:sp>
    </p:spTree>
    <p:extLst>
      <p:ext uri="{BB962C8B-B14F-4D97-AF65-F5344CB8AC3E}">
        <p14:creationId xmlns:p14="http://schemas.microsoft.com/office/powerpoint/2010/main" val="39768030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references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US" sz="2400" dirty="0"/>
              <a:t>Project Management Institute (2017).  A Guide to the Project Management Body of Knowledge (Sixth Edition). </a:t>
            </a:r>
          </a:p>
          <a:p>
            <a:r>
              <a:rPr lang="en-US" sz="2400" dirty="0"/>
              <a:t>Kerzner, Harold (2017). Project Management, Twelfth Edition.</a:t>
            </a:r>
          </a:p>
          <a:p>
            <a:r>
              <a:rPr lang="en-US" sz="2400" dirty="0"/>
              <a:t>Watts, A. (2014). Project Management.  Victoria, B.C.:</a:t>
            </a:r>
            <a:r>
              <a:rPr lang="en-US" sz="2400" dirty="0" err="1"/>
              <a:t>BCcampus</a:t>
            </a:r>
            <a:r>
              <a:rPr lang="en-US" sz="2400" dirty="0"/>
              <a:t>.  Retrieved from https://opentextbc.ca/projectmanagement/.</a:t>
            </a:r>
          </a:p>
          <a:p>
            <a:endParaRPr lang="en-CA" dirty="0"/>
          </a:p>
        </p:txBody>
      </p:sp>
      <p:sp>
        <p:nvSpPr>
          <p:cNvPr id="5" name="Slide Number Placeholder 4">
            <a:extLst>
              <a:ext uri="{FF2B5EF4-FFF2-40B4-BE49-F238E27FC236}">
                <a16:creationId xmlns:a16="http://schemas.microsoft.com/office/drawing/2014/main" id="{CA326963-871A-4605-A026-4E5B69DF8795}"/>
              </a:ext>
            </a:extLst>
          </p:cNvPr>
          <p:cNvSpPr>
            <a:spLocks noGrp="1"/>
          </p:cNvSpPr>
          <p:nvPr>
            <p:ph type="sldNum" sz="quarter" idx="12"/>
          </p:nvPr>
        </p:nvSpPr>
        <p:spPr/>
        <p:txBody>
          <a:bodyPr/>
          <a:lstStyle/>
          <a:p>
            <a:fld id="{5771F767-0FB1-44C9-A6CF-166E2F908689}" type="slidenum">
              <a:rPr lang="en-US" smtClean="0"/>
              <a:pPr/>
              <a:t>35</a:t>
            </a:fld>
            <a:endParaRPr lang="en-US" dirty="0"/>
          </a:p>
        </p:txBody>
      </p:sp>
    </p:spTree>
    <p:extLst>
      <p:ext uri="{BB962C8B-B14F-4D97-AF65-F5344CB8AC3E}">
        <p14:creationId xmlns:p14="http://schemas.microsoft.com/office/powerpoint/2010/main" val="2537072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CONTACT — The Comeford Group">
            <a:extLst>
              <a:ext uri="{FF2B5EF4-FFF2-40B4-BE49-F238E27FC236}">
                <a16:creationId xmlns:a16="http://schemas.microsoft.com/office/drawing/2014/main" id="{9482998A-5022-4987-B1AD-E53674D7C5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365" y="685801"/>
            <a:ext cx="5914382" cy="591438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806216C-9778-4F5C-82F2-9228E494C0FF}"/>
              </a:ext>
            </a:extLst>
          </p:cNvPr>
          <p:cNvSpPr>
            <a:spLocks noGrp="1"/>
          </p:cNvSpPr>
          <p:nvPr>
            <p:ph idx="1"/>
          </p:nvPr>
        </p:nvSpPr>
        <p:spPr>
          <a:xfrm>
            <a:off x="5311588" y="3133523"/>
            <a:ext cx="3684494" cy="1488264"/>
          </a:xfrm>
        </p:spPr>
        <p:txBody>
          <a:bodyPr/>
          <a:lstStyle/>
          <a:p>
            <a:pPr marL="0" indent="0" algn="ctr">
              <a:lnSpc>
                <a:spcPct val="110000"/>
              </a:lnSpc>
              <a:spcAft>
                <a:spcPts val="0"/>
              </a:spcAft>
              <a:buNone/>
            </a:pPr>
            <a:r>
              <a:rPr lang="en-CA" dirty="0"/>
              <a:t>Tell us about yourself on the FOL Discussion Forum:  </a:t>
            </a:r>
          </a:p>
          <a:p>
            <a:pPr marL="0" indent="0" algn="ctr">
              <a:lnSpc>
                <a:spcPct val="110000"/>
              </a:lnSpc>
              <a:spcAft>
                <a:spcPts val="0"/>
              </a:spcAft>
              <a:buNone/>
            </a:pPr>
            <a:r>
              <a:rPr lang="en-CA" i="1" dirty="0"/>
              <a:t>INTRODUCE YOURSELF</a:t>
            </a:r>
          </a:p>
        </p:txBody>
      </p:sp>
      <p:sp>
        <p:nvSpPr>
          <p:cNvPr id="2" name="Slide Number Placeholder 1">
            <a:extLst>
              <a:ext uri="{FF2B5EF4-FFF2-40B4-BE49-F238E27FC236}">
                <a16:creationId xmlns:a16="http://schemas.microsoft.com/office/drawing/2014/main" id="{00C04F52-2656-4D61-B0E9-5004364A35BA}"/>
              </a:ext>
            </a:extLst>
          </p:cNvPr>
          <p:cNvSpPr>
            <a:spLocks noGrp="1"/>
          </p:cNvSpPr>
          <p:nvPr>
            <p:ph type="sldNum" sz="quarter" idx="12"/>
          </p:nvPr>
        </p:nvSpPr>
        <p:spPr/>
        <p:txBody>
          <a:bodyPr/>
          <a:lstStyle/>
          <a:p>
            <a:fld id="{5771F767-0FB1-44C9-A6CF-166E2F908689}" type="slidenum">
              <a:rPr lang="en-US" smtClean="0"/>
              <a:pPr/>
              <a:t>4</a:t>
            </a:fld>
            <a:endParaRPr lang="en-US" dirty="0"/>
          </a:p>
        </p:txBody>
      </p:sp>
    </p:spTree>
    <p:extLst>
      <p:ext uri="{BB962C8B-B14F-4D97-AF65-F5344CB8AC3E}">
        <p14:creationId xmlns:p14="http://schemas.microsoft.com/office/powerpoint/2010/main" val="2547143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F0275-6D05-49D3-8D03-EBAA94BAFF70}"/>
              </a:ext>
            </a:extLst>
          </p:cNvPr>
          <p:cNvSpPr>
            <a:spLocks noGrp="1"/>
          </p:cNvSpPr>
          <p:nvPr>
            <p:ph type="title"/>
          </p:nvPr>
        </p:nvSpPr>
        <p:spPr/>
        <p:txBody>
          <a:bodyPr/>
          <a:lstStyle/>
          <a:p>
            <a:r>
              <a:rPr lang="en-CA" dirty="0"/>
              <a:t>Get to know each other</a:t>
            </a:r>
          </a:p>
        </p:txBody>
      </p:sp>
      <p:sp>
        <p:nvSpPr>
          <p:cNvPr id="3" name="Content Placeholder 2">
            <a:extLst>
              <a:ext uri="{FF2B5EF4-FFF2-40B4-BE49-F238E27FC236}">
                <a16:creationId xmlns:a16="http://schemas.microsoft.com/office/drawing/2014/main" id="{82B841E5-9A96-4FA3-882E-0D392113967D}"/>
              </a:ext>
            </a:extLst>
          </p:cNvPr>
          <p:cNvSpPr>
            <a:spLocks noGrp="1"/>
          </p:cNvSpPr>
          <p:nvPr>
            <p:ph idx="1"/>
          </p:nvPr>
        </p:nvSpPr>
        <p:spPr>
          <a:xfrm>
            <a:off x="4344287" y="1175432"/>
            <a:ext cx="4571999" cy="5359840"/>
          </a:xfrm>
        </p:spPr>
        <p:txBody>
          <a:bodyPr anchor="t">
            <a:normAutofit lnSpcReduction="10000"/>
          </a:bodyPr>
          <a:lstStyle/>
          <a:p>
            <a:r>
              <a:rPr lang="en-CA" dirty="0"/>
              <a:t>In-class groups of 4 or 5 or via the FOL discussion …</a:t>
            </a:r>
          </a:p>
          <a:p>
            <a:r>
              <a:rPr lang="en-CA" dirty="0"/>
              <a:t>See if you can make a list of </a:t>
            </a:r>
            <a:r>
              <a:rPr lang="en-CA" u="sng" dirty="0">
                <a:solidFill>
                  <a:srgbClr val="C00000"/>
                </a:solidFill>
              </a:rPr>
              <a:t>five distinct things</a:t>
            </a:r>
            <a:r>
              <a:rPr lang="en-CA" dirty="0">
                <a:solidFill>
                  <a:srgbClr val="C00000"/>
                </a:solidFill>
              </a:rPr>
              <a:t> </a:t>
            </a:r>
            <a:r>
              <a:rPr lang="en-CA" dirty="0"/>
              <a:t>you </a:t>
            </a:r>
            <a:r>
              <a:rPr lang="en-CA" b="1" u="sng" dirty="0">
                <a:solidFill>
                  <a:srgbClr val="C00000"/>
                </a:solidFill>
              </a:rPr>
              <a:t>all</a:t>
            </a:r>
            <a:r>
              <a:rPr lang="en-CA" dirty="0"/>
              <a:t> have in common (exclude the obvious: program, college, etc.).  It could be a love for dogs, travel to a particular location, favourite colour, preferred type of book, favourite sport, etc.)</a:t>
            </a:r>
          </a:p>
          <a:p>
            <a:r>
              <a:rPr lang="en-CA" dirty="0"/>
              <a:t>Reminder: there is a lot of group work in this course….this is an opportunity to get to know each other and “look around” for “group mates.”</a:t>
            </a:r>
          </a:p>
        </p:txBody>
      </p:sp>
      <p:pic>
        <p:nvPicPr>
          <p:cNvPr id="1026" name="Picture 2" descr="50 Get to Know You Games and Icebreakers">
            <a:extLst>
              <a:ext uri="{FF2B5EF4-FFF2-40B4-BE49-F238E27FC236}">
                <a16:creationId xmlns:a16="http://schemas.microsoft.com/office/drawing/2014/main" id="{660447B8-0423-4465-AA8B-538C16AB4B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935" y="2568214"/>
            <a:ext cx="3924300" cy="261620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0FB6D372-DE77-4199-B947-A50FF16D6086}"/>
              </a:ext>
            </a:extLst>
          </p:cNvPr>
          <p:cNvSpPr>
            <a:spLocks noGrp="1"/>
          </p:cNvSpPr>
          <p:nvPr>
            <p:ph type="sldNum" sz="quarter" idx="12"/>
          </p:nvPr>
        </p:nvSpPr>
        <p:spPr/>
        <p:txBody>
          <a:bodyPr/>
          <a:lstStyle/>
          <a:p>
            <a:fld id="{5771F767-0FB1-44C9-A6CF-166E2F908689}" type="slidenum">
              <a:rPr lang="en-US" smtClean="0"/>
              <a:pPr/>
              <a:t>5</a:t>
            </a:fld>
            <a:endParaRPr lang="en-US" dirty="0"/>
          </a:p>
        </p:txBody>
      </p:sp>
    </p:spTree>
    <p:extLst>
      <p:ext uri="{BB962C8B-B14F-4D97-AF65-F5344CB8AC3E}">
        <p14:creationId xmlns:p14="http://schemas.microsoft.com/office/powerpoint/2010/main" val="1247632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A64FB-95D3-40E7-97F9-2D52DDE32419}"/>
              </a:ext>
            </a:extLst>
          </p:cNvPr>
          <p:cNvSpPr>
            <a:spLocks noGrp="1"/>
          </p:cNvSpPr>
          <p:nvPr>
            <p:ph type="title"/>
          </p:nvPr>
        </p:nvSpPr>
        <p:spPr/>
        <p:txBody>
          <a:bodyPr/>
          <a:lstStyle/>
          <a:p>
            <a:r>
              <a:rPr lang="en-CA" dirty="0"/>
              <a:t>Course Description</a:t>
            </a:r>
          </a:p>
        </p:txBody>
      </p:sp>
      <p:sp>
        <p:nvSpPr>
          <p:cNvPr id="3" name="Content Placeholder 2">
            <a:extLst>
              <a:ext uri="{FF2B5EF4-FFF2-40B4-BE49-F238E27FC236}">
                <a16:creationId xmlns:a16="http://schemas.microsoft.com/office/drawing/2014/main" id="{18BF625C-0854-48A2-906C-5CC85C41895B}"/>
              </a:ext>
            </a:extLst>
          </p:cNvPr>
          <p:cNvSpPr>
            <a:spLocks noGrp="1"/>
          </p:cNvSpPr>
          <p:nvPr>
            <p:ph idx="1"/>
          </p:nvPr>
        </p:nvSpPr>
        <p:spPr>
          <a:xfrm>
            <a:off x="760567" y="5031149"/>
            <a:ext cx="7710635" cy="1225271"/>
          </a:xfrm>
        </p:spPr>
        <p:txBody>
          <a:bodyPr>
            <a:normAutofit/>
          </a:bodyPr>
          <a:lstStyle/>
          <a:p>
            <a:pPr marL="0" indent="0" algn="ctr">
              <a:buNone/>
            </a:pPr>
            <a:r>
              <a:rPr lang="en-US" dirty="0"/>
              <a:t>We will focus on the processes and procedures associated with </a:t>
            </a:r>
            <a:r>
              <a:rPr lang="en-US" b="1" dirty="0"/>
              <a:t>project</a:t>
            </a:r>
            <a:r>
              <a:rPr lang="en-US" dirty="0"/>
              <a:t> procurement, aligning with enterprise strategy. </a:t>
            </a:r>
          </a:p>
          <a:p>
            <a:endParaRPr lang="en-CA" dirty="0"/>
          </a:p>
        </p:txBody>
      </p:sp>
      <p:grpSp>
        <p:nvGrpSpPr>
          <p:cNvPr id="6" name="Group 5">
            <a:extLst>
              <a:ext uri="{FF2B5EF4-FFF2-40B4-BE49-F238E27FC236}">
                <a16:creationId xmlns:a16="http://schemas.microsoft.com/office/drawing/2014/main" id="{94A77AD1-742B-4C3B-B270-8A5533E6A3C0}"/>
              </a:ext>
            </a:extLst>
          </p:cNvPr>
          <p:cNvGrpSpPr/>
          <p:nvPr/>
        </p:nvGrpSpPr>
        <p:grpSpPr>
          <a:xfrm>
            <a:off x="268941" y="1568823"/>
            <a:ext cx="8693888" cy="2857974"/>
            <a:chOff x="268941" y="1568823"/>
            <a:chExt cx="8693888" cy="2857974"/>
          </a:xfrm>
        </p:grpSpPr>
        <p:pic>
          <p:nvPicPr>
            <p:cNvPr id="4" name="Picture 3" descr="Text&#10;&#10;Description automatically generated">
              <a:extLst>
                <a:ext uri="{FF2B5EF4-FFF2-40B4-BE49-F238E27FC236}">
                  <a16:creationId xmlns:a16="http://schemas.microsoft.com/office/drawing/2014/main" id="{391688A9-2506-43B5-887C-B5E9DEFE35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1568823"/>
              <a:ext cx="8693888" cy="2857974"/>
            </a:xfrm>
            <a:prstGeom prst="rect">
              <a:avLst/>
            </a:prstGeom>
          </p:spPr>
        </p:pic>
        <p:sp>
          <p:nvSpPr>
            <p:cNvPr id="5" name="TextBox 4">
              <a:extLst>
                <a:ext uri="{FF2B5EF4-FFF2-40B4-BE49-F238E27FC236}">
                  <a16:creationId xmlns:a16="http://schemas.microsoft.com/office/drawing/2014/main" id="{AEA74513-05ED-465A-B8C7-425FDC8D1760}"/>
                </a:ext>
              </a:extLst>
            </p:cNvPr>
            <p:cNvSpPr txBox="1"/>
            <p:nvPr/>
          </p:nvSpPr>
          <p:spPr>
            <a:xfrm>
              <a:off x="3450771" y="1972234"/>
              <a:ext cx="2373085" cy="369332"/>
            </a:xfrm>
            <a:prstGeom prst="rect">
              <a:avLst/>
            </a:prstGeom>
            <a:noFill/>
          </p:spPr>
          <p:txBody>
            <a:bodyPr wrap="square" rtlCol="0">
              <a:spAutoFit/>
            </a:bodyPr>
            <a:lstStyle/>
            <a:p>
              <a:r>
                <a:rPr lang="en-CA" dirty="0"/>
                <a:t>(Also available on FOL)</a:t>
              </a:r>
            </a:p>
          </p:txBody>
        </p:sp>
      </p:grpSp>
      <p:sp>
        <p:nvSpPr>
          <p:cNvPr id="7" name="Slide Number Placeholder 6">
            <a:extLst>
              <a:ext uri="{FF2B5EF4-FFF2-40B4-BE49-F238E27FC236}">
                <a16:creationId xmlns:a16="http://schemas.microsoft.com/office/drawing/2014/main" id="{A893A6E3-3FD2-45A9-9833-3DF603E17BF8}"/>
              </a:ext>
            </a:extLst>
          </p:cNvPr>
          <p:cNvSpPr>
            <a:spLocks noGrp="1"/>
          </p:cNvSpPr>
          <p:nvPr>
            <p:ph type="sldNum" sz="quarter" idx="12"/>
          </p:nvPr>
        </p:nvSpPr>
        <p:spPr/>
        <p:txBody>
          <a:bodyPr/>
          <a:lstStyle/>
          <a:p>
            <a:fld id="{5771F767-0FB1-44C9-A6CF-166E2F908689}" type="slidenum">
              <a:rPr lang="en-US" smtClean="0"/>
              <a:pPr/>
              <a:t>6</a:t>
            </a:fld>
            <a:endParaRPr lang="en-US" dirty="0"/>
          </a:p>
        </p:txBody>
      </p:sp>
    </p:spTree>
    <p:extLst>
      <p:ext uri="{BB962C8B-B14F-4D97-AF65-F5344CB8AC3E}">
        <p14:creationId xmlns:p14="http://schemas.microsoft.com/office/powerpoint/2010/main" val="1865915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290BC-3E7E-4519-BCAE-C8DEDA427659}"/>
              </a:ext>
            </a:extLst>
          </p:cNvPr>
          <p:cNvSpPr>
            <a:spLocks noGrp="1"/>
          </p:cNvSpPr>
          <p:nvPr>
            <p:ph type="title"/>
          </p:nvPr>
        </p:nvSpPr>
        <p:spPr/>
        <p:txBody>
          <a:bodyPr/>
          <a:lstStyle/>
          <a:p>
            <a:r>
              <a:rPr lang="en-CA" dirty="0"/>
              <a:t>Course learning outcomes</a:t>
            </a:r>
          </a:p>
        </p:txBody>
      </p:sp>
      <p:sp>
        <p:nvSpPr>
          <p:cNvPr id="3" name="Content Placeholder 2">
            <a:extLst>
              <a:ext uri="{FF2B5EF4-FFF2-40B4-BE49-F238E27FC236}">
                <a16:creationId xmlns:a16="http://schemas.microsoft.com/office/drawing/2014/main" id="{88C2C2EE-A7C9-4757-B1AE-A29437FFDB37}"/>
              </a:ext>
            </a:extLst>
          </p:cNvPr>
          <p:cNvSpPr>
            <a:spLocks noGrp="1"/>
          </p:cNvSpPr>
          <p:nvPr>
            <p:ph idx="1"/>
          </p:nvPr>
        </p:nvSpPr>
        <p:spPr>
          <a:xfrm>
            <a:off x="577124" y="1835923"/>
            <a:ext cx="8217252" cy="4529707"/>
          </a:xfrm>
        </p:spPr>
        <p:txBody>
          <a:bodyPr>
            <a:normAutofit/>
          </a:bodyPr>
          <a:lstStyle/>
          <a:p>
            <a:pPr marL="457200" indent="-457200">
              <a:buFont typeface="+mj-lt"/>
              <a:buAutoNum type="arabicPeriod"/>
            </a:pPr>
            <a:r>
              <a:rPr lang="en-US" dirty="0"/>
              <a:t>Develop a vendor management plan</a:t>
            </a:r>
          </a:p>
          <a:p>
            <a:pPr marL="457200" indent="-457200">
              <a:buFont typeface="+mj-lt"/>
              <a:buAutoNum type="arabicPeriod"/>
            </a:pPr>
            <a:r>
              <a:rPr lang="en-US" dirty="0"/>
              <a:t>Develop a project procurement strategy</a:t>
            </a:r>
          </a:p>
          <a:p>
            <a:pPr marL="457200" indent="-457200">
              <a:buFont typeface="+mj-lt"/>
              <a:buAutoNum type="arabicPeriod"/>
            </a:pPr>
            <a:r>
              <a:rPr lang="en-US" dirty="0"/>
              <a:t>Plan, conduct, control and close the procurement</a:t>
            </a:r>
          </a:p>
          <a:p>
            <a:pPr marL="457200" indent="-457200">
              <a:buFont typeface="+mj-lt"/>
              <a:buAutoNum type="arabicPeriod"/>
            </a:pPr>
            <a:r>
              <a:rPr lang="en-US" dirty="0"/>
              <a:t>Determine the make or buy decision and communicate the rationale to key stakeholders</a:t>
            </a:r>
          </a:p>
          <a:p>
            <a:pPr marL="457200" indent="-457200">
              <a:buFont typeface="+mj-lt"/>
              <a:buAutoNum type="arabicPeriod"/>
            </a:pPr>
            <a:r>
              <a:rPr lang="en-US" dirty="0"/>
              <a:t>Issue a procurement request using the appropriate procurement document(s)</a:t>
            </a:r>
          </a:p>
          <a:p>
            <a:pPr marL="457200" indent="-457200">
              <a:buFont typeface="+mj-lt"/>
              <a:buAutoNum type="arabicPeriod"/>
            </a:pPr>
            <a:r>
              <a:rPr lang="en-US" dirty="0"/>
              <a:t>Participate effectively in contract negotiations</a:t>
            </a:r>
          </a:p>
          <a:p>
            <a:pPr marL="457200" indent="-457200">
              <a:buFont typeface="+mj-lt"/>
              <a:buAutoNum type="arabicPeriod"/>
            </a:pPr>
            <a:r>
              <a:rPr lang="en-US" dirty="0"/>
              <a:t>Respond effectively to external procurement requests from buyers</a:t>
            </a:r>
            <a:endParaRPr lang="en-CA" dirty="0"/>
          </a:p>
        </p:txBody>
      </p:sp>
      <p:sp>
        <p:nvSpPr>
          <p:cNvPr id="5" name="Slide Number Placeholder 4">
            <a:extLst>
              <a:ext uri="{FF2B5EF4-FFF2-40B4-BE49-F238E27FC236}">
                <a16:creationId xmlns:a16="http://schemas.microsoft.com/office/drawing/2014/main" id="{3EFCCEF7-795E-4FB6-90CE-24DD98666F1E}"/>
              </a:ext>
            </a:extLst>
          </p:cNvPr>
          <p:cNvSpPr>
            <a:spLocks noGrp="1"/>
          </p:cNvSpPr>
          <p:nvPr>
            <p:ph type="sldNum" sz="quarter" idx="12"/>
          </p:nvPr>
        </p:nvSpPr>
        <p:spPr/>
        <p:txBody>
          <a:bodyPr/>
          <a:lstStyle/>
          <a:p>
            <a:fld id="{5771F767-0FB1-44C9-A6CF-166E2F908689}" type="slidenum">
              <a:rPr lang="en-US" smtClean="0"/>
              <a:pPr/>
              <a:t>7</a:t>
            </a:fld>
            <a:endParaRPr lang="en-US" dirty="0"/>
          </a:p>
        </p:txBody>
      </p:sp>
    </p:spTree>
    <p:extLst>
      <p:ext uri="{BB962C8B-B14F-4D97-AF65-F5344CB8AC3E}">
        <p14:creationId xmlns:p14="http://schemas.microsoft.com/office/powerpoint/2010/main" val="3699623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3F25A-C33D-4C39-817E-13CA9D37C6B1}"/>
              </a:ext>
            </a:extLst>
          </p:cNvPr>
          <p:cNvSpPr>
            <a:spLocks noGrp="1"/>
          </p:cNvSpPr>
          <p:nvPr>
            <p:ph type="title"/>
          </p:nvPr>
        </p:nvSpPr>
        <p:spPr/>
        <p:txBody>
          <a:bodyPr/>
          <a:lstStyle/>
          <a:p>
            <a:r>
              <a:rPr lang="en-CA" dirty="0"/>
              <a:t>Course information on FOL</a:t>
            </a:r>
          </a:p>
        </p:txBody>
      </p:sp>
      <p:sp>
        <p:nvSpPr>
          <p:cNvPr id="3" name="Content Placeholder 2">
            <a:extLst>
              <a:ext uri="{FF2B5EF4-FFF2-40B4-BE49-F238E27FC236}">
                <a16:creationId xmlns:a16="http://schemas.microsoft.com/office/drawing/2014/main" id="{4240EA18-A5E3-40A3-96BD-ED33716077E3}"/>
              </a:ext>
            </a:extLst>
          </p:cNvPr>
          <p:cNvSpPr>
            <a:spLocks noGrp="1"/>
          </p:cNvSpPr>
          <p:nvPr>
            <p:ph idx="1"/>
          </p:nvPr>
        </p:nvSpPr>
        <p:spPr>
          <a:xfrm>
            <a:off x="374467" y="1666302"/>
            <a:ext cx="8658225" cy="4334939"/>
          </a:xfrm>
        </p:spPr>
        <p:txBody>
          <a:bodyPr anchor="t">
            <a:normAutofit/>
          </a:bodyPr>
          <a:lstStyle/>
          <a:p>
            <a:r>
              <a:rPr lang="en-CA" dirty="0"/>
              <a:t>All course information is available on FOL.  If you don’t know where to find something and you are stuck,  ASK your professor.</a:t>
            </a:r>
          </a:p>
          <a:p>
            <a:r>
              <a:rPr lang="en-CA" b="1" dirty="0"/>
              <a:t>Check the announcements section of the course FOL home page as a main way for your professor to communicate with you.  It is your responsibility to read the announcements and, if needed, ask for clarification.  Turn on auto-notification (to email) for announcements.</a:t>
            </a:r>
          </a:p>
          <a:p>
            <a:r>
              <a:rPr lang="en-CA" dirty="0"/>
              <a:t>Anything identified with “FYI Only” is provided for interest only and it NOT part of course content.</a:t>
            </a:r>
          </a:p>
          <a:p>
            <a:r>
              <a:rPr lang="en-CA" dirty="0"/>
              <a:t>Office hours are listed on FOL.</a:t>
            </a:r>
          </a:p>
          <a:p>
            <a:endParaRPr lang="en-CA" dirty="0"/>
          </a:p>
        </p:txBody>
      </p:sp>
      <p:sp>
        <p:nvSpPr>
          <p:cNvPr id="4" name="Slide Number Placeholder 3">
            <a:extLst>
              <a:ext uri="{FF2B5EF4-FFF2-40B4-BE49-F238E27FC236}">
                <a16:creationId xmlns:a16="http://schemas.microsoft.com/office/drawing/2014/main" id="{367E14D5-069E-416D-8C5A-9F3B9D23ED77}"/>
              </a:ext>
            </a:extLst>
          </p:cNvPr>
          <p:cNvSpPr>
            <a:spLocks noGrp="1"/>
          </p:cNvSpPr>
          <p:nvPr>
            <p:ph type="sldNum" sz="quarter" idx="12"/>
          </p:nvPr>
        </p:nvSpPr>
        <p:spPr/>
        <p:txBody>
          <a:bodyPr/>
          <a:lstStyle/>
          <a:p>
            <a:fld id="{5771F767-0FB1-44C9-A6CF-166E2F908689}" type="slidenum">
              <a:rPr lang="en-US" smtClean="0"/>
              <a:pPr/>
              <a:t>8</a:t>
            </a:fld>
            <a:endParaRPr lang="en-US" dirty="0"/>
          </a:p>
        </p:txBody>
      </p:sp>
    </p:spTree>
    <p:extLst>
      <p:ext uri="{BB962C8B-B14F-4D97-AF65-F5344CB8AC3E}">
        <p14:creationId xmlns:p14="http://schemas.microsoft.com/office/powerpoint/2010/main" val="1681552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1" y="394337"/>
            <a:ext cx="8077200" cy="781095"/>
          </a:xfrm>
        </p:spPr>
        <p:txBody>
          <a:bodyPr>
            <a:normAutofit/>
          </a:bodyPr>
          <a:lstStyle/>
          <a:p>
            <a:r>
              <a:rPr lang="en-CA" dirty="0"/>
              <a:t>Course Overview and evaluations</a:t>
            </a:r>
          </a:p>
        </p:txBody>
      </p:sp>
      <p:sp>
        <p:nvSpPr>
          <p:cNvPr id="3" name="Content Placeholder 2"/>
          <p:cNvSpPr>
            <a:spLocks noGrp="1"/>
          </p:cNvSpPr>
          <p:nvPr>
            <p:ph idx="1"/>
          </p:nvPr>
        </p:nvSpPr>
        <p:spPr>
          <a:xfrm>
            <a:off x="430997" y="1452282"/>
            <a:ext cx="8551638" cy="5139018"/>
          </a:xfrm>
        </p:spPr>
        <p:txBody>
          <a:bodyPr anchor="t">
            <a:noAutofit/>
          </a:bodyPr>
          <a:lstStyle/>
          <a:p>
            <a:r>
              <a:rPr lang="en-CA" sz="2000" dirty="0"/>
              <a:t>The </a:t>
            </a:r>
            <a:r>
              <a:rPr lang="en-CA" sz="2000" b="1" dirty="0"/>
              <a:t>Course Overview </a:t>
            </a:r>
            <a:r>
              <a:rPr lang="en-CA" sz="2000" dirty="0"/>
              <a:t>provides the list of modules and topics, assigned reading and course evaluations.  </a:t>
            </a:r>
            <a:r>
              <a:rPr lang="en-CA" sz="2000" b="1" dirty="0"/>
              <a:t>Go to FOL now to review it </a:t>
            </a:r>
            <a:r>
              <a:rPr lang="en-CA" sz="2000" dirty="0"/>
              <a:t>(at Getting Started/Course Overview).</a:t>
            </a:r>
          </a:p>
          <a:p>
            <a:r>
              <a:rPr lang="en-CA" sz="2000" dirty="0"/>
              <a:t>Due dates for evaluations will be posted directly in the FOL course calendar.</a:t>
            </a:r>
          </a:p>
          <a:p>
            <a:r>
              <a:rPr lang="en-US" sz="2000" dirty="0"/>
              <a:t>You are responsible to complete assigned readings (and other materials) BEFORE the module class in which it applies.</a:t>
            </a:r>
          </a:p>
          <a:p>
            <a:r>
              <a:rPr lang="en-US" sz="2000" dirty="0"/>
              <a:t>Late submissions: Assignments worth less than10% of the course grade will NOT be accepted after the due date.  Assignments worth 10% or more will receive a late penalty of 20% per day (24 hours) after the deadline.</a:t>
            </a:r>
          </a:p>
          <a:p>
            <a:r>
              <a:rPr lang="en-US" sz="2000" dirty="0"/>
              <a:t>Course evaluations:</a:t>
            </a:r>
            <a:endParaRPr lang="en-CA" sz="2000" dirty="0"/>
          </a:p>
        </p:txBody>
      </p:sp>
      <p:graphicFrame>
        <p:nvGraphicFramePr>
          <p:cNvPr id="5" name="Content Placeholder 3">
            <a:extLst>
              <a:ext uri="{FF2B5EF4-FFF2-40B4-BE49-F238E27FC236}">
                <a16:creationId xmlns:a16="http://schemas.microsoft.com/office/drawing/2014/main" id="{14D94999-08AF-4296-A1F5-8BC89EA6F4D0}"/>
              </a:ext>
            </a:extLst>
          </p:cNvPr>
          <p:cNvGraphicFramePr>
            <a:graphicFrameLocks/>
          </p:cNvGraphicFramePr>
          <p:nvPr>
            <p:extLst>
              <p:ext uri="{D42A27DB-BD31-4B8C-83A1-F6EECF244321}">
                <p14:modId xmlns:p14="http://schemas.microsoft.com/office/powerpoint/2010/main" val="3401724205"/>
              </p:ext>
            </p:extLst>
          </p:nvPr>
        </p:nvGraphicFramePr>
        <p:xfrm>
          <a:off x="3088888" y="4749163"/>
          <a:ext cx="5624116" cy="1714500"/>
        </p:xfrm>
        <a:graphic>
          <a:graphicData uri="http://schemas.openxmlformats.org/drawingml/2006/table">
            <a:tbl>
              <a:tblPr firstRow="1" bandRow="1">
                <a:tableStyleId>{85BE263C-DBD7-4A20-BB59-AAB30ACAA65A}</a:tableStyleId>
              </a:tblPr>
              <a:tblGrid>
                <a:gridCol w="2812058">
                  <a:extLst>
                    <a:ext uri="{9D8B030D-6E8A-4147-A177-3AD203B41FA5}">
                      <a16:colId xmlns:a16="http://schemas.microsoft.com/office/drawing/2014/main" val="3588672987"/>
                    </a:ext>
                  </a:extLst>
                </a:gridCol>
                <a:gridCol w="2812058">
                  <a:extLst>
                    <a:ext uri="{9D8B030D-6E8A-4147-A177-3AD203B41FA5}">
                      <a16:colId xmlns:a16="http://schemas.microsoft.com/office/drawing/2014/main" val="3847275079"/>
                    </a:ext>
                  </a:extLst>
                </a:gridCol>
              </a:tblGrid>
              <a:tr h="278130">
                <a:tc>
                  <a:txBody>
                    <a:bodyPr/>
                    <a:lstStyle/>
                    <a:p>
                      <a:pPr algn="ctr"/>
                      <a:r>
                        <a:rPr lang="en-CA" sz="1800" dirty="0">
                          <a:solidFill>
                            <a:schemeClr val="tx1"/>
                          </a:solidFill>
                        </a:rPr>
                        <a:t>Evaluation</a:t>
                      </a:r>
                    </a:p>
                  </a:txBody>
                  <a:tcPr marL="68580" marR="68580" marT="34290" marB="3429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a:r>
                        <a:rPr lang="en-CA" sz="1800" dirty="0">
                          <a:solidFill>
                            <a:schemeClr val="tx1"/>
                          </a:solidFill>
                        </a:rPr>
                        <a:t>% Grade</a:t>
                      </a:r>
                    </a:p>
                  </a:txBody>
                  <a:tcPr marL="68580" marR="68580" marT="34290" marB="34290" anchor="ctr">
                    <a:lnL>
                      <a:noFill/>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737957030"/>
                  </a:ext>
                </a:extLst>
              </a:tr>
              <a:tr h="278130">
                <a:tc>
                  <a:txBody>
                    <a:bodyPr/>
                    <a:lstStyle/>
                    <a:p>
                      <a:pPr algn="ctr"/>
                      <a:r>
                        <a:rPr lang="en-CA" sz="1800" dirty="0"/>
                        <a:t>Group Assignments</a:t>
                      </a:r>
                    </a:p>
                  </a:txBody>
                  <a:tcPr marL="68580" marR="68580" marT="34290" marB="34290">
                    <a:lnL>
                      <a:noFill/>
                    </a:lnL>
                    <a:lnR>
                      <a:noFill/>
                    </a:lnR>
                    <a:lnT w="25400" cmpd="sng">
                      <a:noFill/>
                    </a:lnT>
                    <a:lnB>
                      <a:noFill/>
                    </a:lnB>
                    <a:lnTlToBr w="12700" cmpd="sng">
                      <a:noFill/>
                      <a:prstDash val="solid"/>
                    </a:lnTlToBr>
                    <a:lnBlToTr w="12700" cmpd="sng">
                      <a:noFill/>
                      <a:prstDash val="solid"/>
                    </a:lnBlToTr>
                  </a:tcPr>
                </a:tc>
                <a:tc>
                  <a:txBody>
                    <a:bodyPr/>
                    <a:lstStyle/>
                    <a:p>
                      <a:pPr algn="ctr"/>
                      <a:r>
                        <a:rPr lang="en-CA" sz="1800" dirty="0"/>
                        <a:t>26%</a:t>
                      </a:r>
                    </a:p>
                  </a:txBody>
                  <a:tcPr marL="68580" marR="68580" marT="34290" marB="34290">
                    <a:lnL>
                      <a:noFill/>
                    </a:lnL>
                    <a:lnR>
                      <a:noFill/>
                    </a:lnR>
                    <a:lnT w="25400" cmpd="sng">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428969336"/>
                  </a:ext>
                </a:extLst>
              </a:tr>
              <a:tr h="278130">
                <a:tc>
                  <a:txBody>
                    <a:bodyPr/>
                    <a:lstStyle/>
                    <a:p>
                      <a:pPr algn="ctr"/>
                      <a:r>
                        <a:rPr lang="en-CA" sz="1800" dirty="0"/>
                        <a:t>Individual/Pair Assignments</a:t>
                      </a:r>
                    </a:p>
                  </a:txBody>
                  <a:tcPr marL="68580" marR="68580" marT="34290" marB="34290">
                    <a:lnL>
                      <a:noFill/>
                    </a:lnL>
                    <a:lnR>
                      <a:noFill/>
                    </a:lnR>
                    <a:lnT>
                      <a:noFill/>
                    </a:lnT>
                    <a:lnB>
                      <a:noFill/>
                    </a:lnB>
                    <a:lnTlToBr w="12700" cmpd="sng">
                      <a:noFill/>
                      <a:prstDash val="solid"/>
                    </a:lnTlToBr>
                    <a:lnBlToTr w="12700" cmpd="sng">
                      <a:noFill/>
                      <a:prstDash val="solid"/>
                    </a:lnBlToTr>
                  </a:tcPr>
                </a:tc>
                <a:tc>
                  <a:txBody>
                    <a:bodyPr/>
                    <a:lstStyle/>
                    <a:p>
                      <a:pPr algn="ctr"/>
                      <a:r>
                        <a:rPr lang="en-CA" sz="1800" dirty="0"/>
                        <a:t>30%</a:t>
                      </a:r>
                    </a:p>
                  </a:txBody>
                  <a:tcPr marL="68580" marR="68580" marT="34290" marB="3429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16808750"/>
                  </a:ext>
                </a:extLst>
              </a:tr>
              <a:tr h="278130">
                <a:tc>
                  <a:txBody>
                    <a:bodyPr/>
                    <a:lstStyle/>
                    <a:p>
                      <a:pPr algn="ctr"/>
                      <a:r>
                        <a:rPr lang="en-CA" sz="1800" dirty="0"/>
                        <a:t>Midterm Exam</a:t>
                      </a:r>
                    </a:p>
                  </a:txBody>
                  <a:tcPr marL="68580" marR="68580" marT="34290" marB="34290">
                    <a:lnL>
                      <a:noFill/>
                    </a:lnL>
                    <a:lnR>
                      <a:noFill/>
                    </a:lnR>
                    <a:lnT>
                      <a:noFill/>
                    </a:lnT>
                    <a:lnB>
                      <a:noFill/>
                    </a:lnB>
                    <a:lnTlToBr w="12700" cmpd="sng">
                      <a:noFill/>
                      <a:prstDash val="solid"/>
                    </a:lnTlToBr>
                    <a:lnBlToTr w="12700" cmpd="sng">
                      <a:noFill/>
                      <a:prstDash val="solid"/>
                    </a:lnBlToTr>
                  </a:tcPr>
                </a:tc>
                <a:tc>
                  <a:txBody>
                    <a:bodyPr/>
                    <a:lstStyle/>
                    <a:p>
                      <a:pPr algn="ctr"/>
                      <a:r>
                        <a:rPr lang="en-CA" sz="1800" dirty="0"/>
                        <a:t>21%</a:t>
                      </a:r>
                    </a:p>
                  </a:txBody>
                  <a:tcPr marL="68580" marR="68580" marT="34290" marB="3429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963884944"/>
                  </a:ext>
                </a:extLst>
              </a:tr>
              <a:tr h="278130">
                <a:tc>
                  <a:txBody>
                    <a:bodyPr/>
                    <a:lstStyle/>
                    <a:p>
                      <a:pPr algn="ctr"/>
                      <a:r>
                        <a:rPr lang="en-CA" sz="1800" dirty="0"/>
                        <a:t>Final Exam</a:t>
                      </a:r>
                    </a:p>
                  </a:txBody>
                  <a:tcPr marL="68580" marR="68580" marT="34290" marB="34290">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CA" sz="1800" dirty="0"/>
                        <a:t>23%</a:t>
                      </a:r>
                    </a:p>
                  </a:txBody>
                  <a:tcPr marL="68580" marR="68580" marT="34290" marB="34290">
                    <a:lnL>
                      <a:noFill/>
                    </a:lnL>
                    <a:lnR>
                      <a:noFill/>
                    </a:lnR>
                    <a:lnT>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785643672"/>
                  </a:ext>
                </a:extLst>
              </a:tr>
            </a:tbl>
          </a:graphicData>
        </a:graphic>
      </p:graphicFrame>
      <p:sp>
        <p:nvSpPr>
          <p:cNvPr id="4" name="Slide Number Placeholder 3">
            <a:extLst>
              <a:ext uri="{FF2B5EF4-FFF2-40B4-BE49-F238E27FC236}">
                <a16:creationId xmlns:a16="http://schemas.microsoft.com/office/drawing/2014/main" id="{154BA82B-9A9B-4EAC-8C5D-9925DEBFF4E1}"/>
              </a:ext>
            </a:extLst>
          </p:cNvPr>
          <p:cNvSpPr>
            <a:spLocks noGrp="1"/>
          </p:cNvSpPr>
          <p:nvPr>
            <p:ph type="sldNum" sz="quarter" idx="12"/>
          </p:nvPr>
        </p:nvSpPr>
        <p:spPr/>
        <p:txBody>
          <a:bodyPr/>
          <a:lstStyle/>
          <a:p>
            <a:fld id="{5771F767-0FB1-44C9-A6CF-166E2F908689}" type="slidenum">
              <a:rPr lang="en-US" smtClean="0"/>
              <a:pPr/>
              <a:t>9</a:t>
            </a:fld>
            <a:endParaRPr lang="en-US" dirty="0"/>
          </a:p>
        </p:txBody>
      </p:sp>
    </p:spTree>
    <p:extLst>
      <p:ext uri="{BB962C8B-B14F-4D97-AF65-F5344CB8AC3E}">
        <p14:creationId xmlns:p14="http://schemas.microsoft.com/office/powerpoint/2010/main" val="2816596577"/>
      </p:ext>
    </p:extLst>
  </p:cSld>
  <p:clrMapOvr>
    <a:masterClrMapping/>
  </p:clrMapOvr>
</p:sld>
</file>

<file path=ppt/theme/theme1.xml><?xml version="1.0" encoding="utf-8"?>
<a:theme xmlns:a="http://schemas.openxmlformats.org/drawingml/2006/main" name="Dividend">
  <a:themeElements>
    <a:clrScheme name="Custom 1">
      <a:dk1>
        <a:sysClr val="windowText" lastClr="000000"/>
      </a:dk1>
      <a:lt1>
        <a:sysClr val="window" lastClr="FFFFFF"/>
      </a:lt1>
      <a:dk2>
        <a:srgbClr val="3D3D3D"/>
      </a:dk2>
      <a:lt2>
        <a:srgbClr val="EBEBEB"/>
      </a:lt2>
      <a:accent1>
        <a:srgbClr val="C00000"/>
      </a:accent1>
      <a:accent2>
        <a:srgbClr val="BFBFBF"/>
      </a:accent2>
      <a:accent3>
        <a:srgbClr val="84A3DD"/>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spDef>
      <a:spPr>
        <a:solidFill>
          <a:schemeClr val="bg2">
            <a:lumMod val="5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10504</TotalTime>
  <Words>3582</Words>
  <Application>Microsoft Office PowerPoint</Application>
  <PresentationFormat>On-screen Show (4:3)</PresentationFormat>
  <Paragraphs>326</Paragraphs>
  <Slides>35</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Gill Sans MT</vt:lpstr>
      <vt:lpstr>Wingdings 2</vt:lpstr>
      <vt:lpstr>Dividend</vt:lpstr>
      <vt:lpstr>Module 1 Introduction to project procurement</vt:lpstr>
      <vt:lpstr>Module agenda</vt:lpstr>
      <vt:lpstr>Getting to know your professor</vt:lpstr>
      <vt:lpstr>PowerPoint Presentation</vt:lpstr>
      <vt:lpstr>Get to know each other</vt:lpstr>
      <vt:lpstr>Course Description</vt:lpstr>
      <vt:lpstr>Course learning outcomes</vt:lpstr>
      <vt:lpstr>Course information on FOL</vt:lpstr>
      <vt:lpstr>Course Overview and evaluations</vt:lpstr>
      <vt:lpstr>Course textbooks </vt:lpstr>
      <vt:lpstr>Class expectations</vt:lpstr>
      <vt:lpstr>Class expectations</vt:lpstr>
      <vt:lpstr>Academic accommodations</vt:lpstr>
      <vt:lpstr>Academic offense policy</vt:lpstr>
      <vt:lpstr>Citing your work in APA format</vt:lpstr>
      <vt:lpstr>Citing Examples</vt:lpstr>
      <vt:lpstr>Group work</vt:lpstr>
      <vt:lpstr>Group work</vt:lpstr>
      <vt:lpstr>PowerPoint Presentation</vt:lpstr>
      <vt:lpstr>What is procurement? what is project procurement?</vt:lpstr>
      <vt:lpstr>Major elements of procurement</vt:lpstr>
      <vt:lpstr>Pmbok - Project procurement management (Knowledge Area 12) </vt:lpstr>
      <vt:lpstr>Questions to ask when preparing a project procurement plan</vt:lpstr>
      <vt:lpstr>Procurement and the project management plan</vt:lpstr>
      <vt:lpstr>Procurement and the project management plan</vt:lpstr>
      <vt:lpstr>Procurement and the project management plan</vt:lpstr>
      <vt:lpstr>Procurement examples</vt:lpstr>
      <vt:lpstr>Procurement terminology</vt:lpstr>
      <vt:lpstr>assumptions</vt:lpstr>
      <vt:lpstr>Agreements/contracts</vt:lpstr>
      <vt:lpstr>Trends and emerging practices</vt:lpstr>
      <vt:lpstr>Tailoring considerations</vt:lpstr>
      <vt:lpstr>Summary of our journey today</vt:lpstr>
      <vt:lpstr>Homework and evaluations</vt:lpstr>
      <vt:lpstr>references</vt:lpstr>
    </vt:vector>
  </TitlesOfParts>
  <Company>Fanshawe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MGMT 6084 Project management</dc:title>
  <dc:creator>Brookes, Robert</dc:creator>
  <cp:lastModifiedBy>Hemington, Derek</cp:lastModifiedBy>
  <cp:revision>233</cp:revision>
  <dcterms:created xsi:type="dcterms:W3CDTF">2018-08-19T17:39:37Z</dcterms:created>
  <dcterms:modified xsi:type="dcterms:W3CDTF">2023-12-20T16:58:09Z</dcterms:modified>
</cp:coreProperties>
</file>

<file path=docProps/thumbnail.jpeg>
</file>